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77" r:id="rId3"/>
    <p:sldId id="273" r:id="rId4"/>
    <p:sldId id="275" r:id="rId5"/>
    <p:sldId id="280" r:id="rId6"/>
    <p:sldId id="279" r:id="rId7"/>
    <p:sldId id="286" r:id="rId8"/>
    <p:sldId id="293" r:id="rId9"/>
    <p:sldId id="295" r:id="rId10"/>
    <p:sldId id="288" r:id="rId11"/>
    <p:sldId id="289" r:id="rId12"/>
    <p:sldId id="290" r:id="rId13"/>
    <p:sldId id="291" r:id="rId14"/>
    <p:sldId id="292" r:id="rId15"/>
    <p:sldId id="294" r:id="rId16"/>
    <p:sldId id="283" r:id="rId17"/>
    <p:sldId id="284" r:id="rId18"/>
    <p:sldId id="28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72FC77-14CA-48BB-9305-5D53BC482A54}" v="51" dt="2024-04-25T21:50:20.8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7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E0E015-EB32-4612-9FE7-86D8D80BDFB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FEA40EE-7212-463F-B4DE-FE0DEDF0333A}">
      <dgm:prSet custT="1"/>
      <dgm:spPr/>
      <dgm:t>
        <a:bodyPr/>
        <a:lstStyle/>
        <a:p>
          <a:pPr>
            <a:lnSpc>
              <a:spcPct val="100000"/>
            </a:lnSpc>
          </a:pPr>
          <a:r>
            <a:rPr lang="pt-BR" sz="1600" b="1"/>
            <a:t>1. O mercado de trabalho de Angola está a crescer, embora a maioria dos novos empregos sejam de baixa qualidade e contribuam modestamente para o crescimento económico e o bem-estar dos trabalhadores.</a:t>
          </a:r>
          <a:endParaRPr lang="en-US" sz="1600"/>
        </a:p>
      </dgm:t>
    </dgm:pt>
    <dgm:pt modelId="{AE4566BB-4721-4D61-8B4A-AB0D7667C259}" type="parTrans" cxnId="{473095C8-254F-42E3-B55D-81F4F0DAEF71}">
      <dgm:prSet/>
      <dgm:spPr/>
      <dgm:t>
        <a:bodyPr/>
        <a:lstStyle/>
        <a:p>
          <a:endParaRPr lang="en-US" sz="2000"/>
        </a:p>
      </dgm:t>
    </dgm:pt>
    <dgm:pt modelId="{84766829-81CD-4D49-8DDF-73DC2B9CBC20}" type="sibTrans" cxnId="{473095C8-254F-42E3-B55D-81F4F0DAEF71}">
      <dgm:prSet/>
      <dgm:spPr/>
      <dgm:t>
        <a:bodyPr/>
        <a:lstStyle/>
        <a:p>
          <a:endParaRPr lang="en-US" sz="2000"/>
        </a:p>
      </dgm:t>
    </dgm:pt>
    <dgm:pt modelId="{CFBA91D1-2DBC-427C-A3A0-70E7444F0729}">
      <dgm:prSet custT="1"/>
      <dgm:spPr/>
      <dgm:t>
        <a:bodyPr/>
        <a:lstStyle/>
        <a:p>
          <a:pPr>
            <a:lnSpc>
              <a:spcPct val="100000"/>
            </a:lnSpc>
          </a:pPr>
          <a:r>
            <a:rPr lang="pt-BR" sz="1600" b="1" dirty="0"/>
            <a:t>2. A crescente população jovem não está a ser suficientemente absorvida pelo mercado de trabalho, o que limita a futura estabilidade económica e social de </a:t>
          </a:r>
          <a:r>
            <a:rPr lang="en-US" sz="1600" b="1" dirty="0"/>
            <a:t>Angola</a:t>
          </a:r>
          <a:endParaRPr lang="en-US" sz="1600" dirty="0"/>
        </a:p>
      </dgm:t>
    </dgm:pt>
    <dgm:pt modelId="{4FB42360-8F13-4A8B-8FD3-7780A2D24A16}" type="parTrans" cxnId="{D1F57AA1-88EB-44C3-94C2-E32FDE0E038D}">
      <dgm:prSet/>
      <dgm:spPr/>
      <dgm:t>
        <a:bodyPr/>
        <a:lstStyle/>
        <a:p>
          <a:endParaRPr lang="en-US" sz="2000"/>
        </a:p>
      </dgm:t>
    </dgm:pt>
    <dgm:pt modelId="{976F7BA8-A0C2-4B2A-8F6C-0BC47F7E5921}" type="sibTrans" cxnId="{D1F57AA1-88EB-44C3-94C2-E32FDE0E038D}">
      <dgm:prSet/>
      <dgm:spPr/>
      <dgm:t>
        <a:bodyPr/>
        <a:lstStyle/>
        <a:p>
          <a:endParaRPr lang="en-US" sz="2000"/>
        </a:p>
      </dgm:t>
    </dgm:pt>
    <dgm:pt modelId="{96AABF36-0306-4C79-BE4B-4730EF51A4FE}">
      <dgm:prSet custT="1"/>
      <dgm:spPr/>
      <dgm:t>
        <a:bodyPr/>
        <a:lstStyle/>
        <a:p>
          <a:pPr>
            <a:lnSpc>
              <a:spcPct val="100000"/>
            </a:lnSpc>
          </a:pPr>
          <a:r>
            <a:rPr lang="pt-BR" sz="1600" b="1" dirty="0"/>
            <a:t>3. Os principais impulsionadores do crescimento do emprego são de baixo desempenho, criando desafios para os jovens</a:t>
          </a:r>
          <a:endParaRPr lang="en-US" sz="1600" b="1" dirty="0"/>
        </a:p>
      </dgm:t>
    </dgm:pt>
    <dgm:pt modelId="{6EA78960-7105-4651-97D2-A4BED75F77BE}" type="parTrans" cxnId="{AD866323-72FA-4AE0-9630-BFCB57D5EE8B}">
      <dgm:prSet/>
      <dgm:spPr/>
      <dgm:t>
        <a:bodyPr/>
        <a:lstStyle/>
        <a:p>
          <a:endParaRPr lang="en-US" sz="2000"/>
        </a:p>
      </dgm:t>
    </dgm:pt>
    <dgm:pt modelId="{2340D87C-55FB-460B-BAC1-F2E07D365506}" type="sibTrans" cxnId="{AD866323-72FA-4AE0-9630-BFCB57D5EE8B}">
      <dgm:prSet/>
      <dgm:spPr/>
      <dgm:t>
        <a:bodyPr/>
        <a:lstStyle/>
        <a:p>
          <a:endParaRPr lang="en-US" sz="2000"/>
        </a:p>
      </dgm:t>
    </dgm:pt>
    <dgm:pt modelId="{042E281B-804F-410A-B2B9-D7D691627523}">
      <dgm:prSet custT="1"/>
      <dgm:spPr/>
      <dgm:t>
        <a:bodyPr/>
        <a:lstStyle/>
        <a:p>
          <a:pPr>
            <a:lnSpc>
              <a:spcPct val="100000"/>
            </a:lnSpc>
          </a:pPr>
          <a:r>
            <a:rPr lang="pt-BR" sz="1600" b="1" i="0" baseline="0" dirty="0"/>
            <a:t>4. </a:t>
          </a:r>
          <a:r>
            <a:rPr lang="pt-PT" sz="1600" b="1" dirty="0"/>
            <a:t>Para resolver o desafio do emprego dos jovens, Angola precisa de uma estratégia de emprego que equilibre as políticas para resultados a curto e longo prazo</a:t>
          </a:r>
          <a:endParaRPr lang="en-US" sz="1600" dirty="0"/>
        </a:p>
      </dgm:t>
    </dgm:pt>
    <dgm:pt modelId="{A63BFEFA-8A30-44E4-880F-058EFEEB3F97}" type="parTrans" cxnId="{FBD076DB-7157-47C0-B59B-43180D4D6C07}">
      <dgm:prSet/>
      <dgm:spPr/>
      <dgm:t>
        <a:bodyPr/>
        <a:lstStyle/>
        <a:p>
          <a:endParaRPr lang="en-US" sz="2000"/>
        </a:p>
      </dgm:t>
    </dgm:pt>
    <dgm:pt modelId="{6ED274BA-D7C0-4808-8B1E-0D1A4B5C14E9}" type="sibTrans" cxnId="{FBD076DB-7157-47C0-B59B-43180D4D6C07}">
      <dgm:prSet/>
      <dgm:spPr/>
      <dgm:t>
        <a:bodyPr/>
        <a:lstStyle/>
        <a:p>
          <a:endParaRPr lang="en-US" sz="2000"/>
        </a:p>
      </dgm:t>
    </dgm:pt>
    <dgm:pt modelId="{7A4E7372-8355-431B-BD0A-8FD37277899C}">
      <dgm:prSet/>
      <dgm:spPr/>
      <dgm:t>
        <a:bodyPr/>
        <a:lstStyle/>
        <a:p>
          <a:pPr>
            <a:lnSpc>
              <a:spcPct val="100000"/>
            </a:lnSpc>
          </a:pPr>
          <a:r>
            <a:rPr lang="en-US" dirty="0"/>
            <a:t>5. </a:t>
          </a:r>
          <a:r>
            <a:rPr lang="en-US" dirty="0" err="1">
              <a:solidFill>
                <a:srgbClr val="FFFFFF"/>
              </a:solidFill>
            </a:rPr>
            <a:t>Evidências</a:t>
          </a:r>
          <a:r>
            <a:rPr lang="en-US" dirty="0">
              <a:solidFill>
                <a:srgbClr val="FFFFFF"/>
              </a:solidFill>
            </a:rPr>
            <a:t> </a:t>
          </a:r>
          <a:r>
            <a:rPr lang="en-US" dirty="0" err="1">
              <a:solidFill>
                <a:srgbClr val="FFFFFF"/>
              </a:solidFill>
            </a:rPr>
            <a:t>internacionais</a:t>
          </a:r>
          <a:r>
            <a:rPr lang="en-US" dirty="0">
              <a:solidFill>
                <a:srgbClr val="FFFFFF"/>
              </a:solidFill>
            </a:rPr>
            <a:t> do </a:t>
          </a:r>
          <a:r>
            <a:rPr lang="en-US" dirty="0" err="1">
              <a:solidFill>
                <a:srgbClr val="FFFFFF"/>
              </a:solidFill>
            </a:rPr>
            <a:t>Programas</a:t>
          </a:r>
          <a:r>
            <a:rPr lang="en-US" dirty="0">
              <a:solidFill>
                <a:srgbClr val="FFFFFF"/>
              </a:solidFill>
            </a:rPr>
            <a:t> </a:t>
          </a:r>
          <a:r>
            <a:rPr lang="en-US" dirty="0" err="1">
              <a:solidFill>
                <a:srgbClr val="FFFFFF"/>
              </a:solidFill>
            </a:rPr>
            <a:t>Activos</a:t>
          </a:r>
          <a:r>
            <a:rPr lang="en-US" dirty="0">
              <a:solidFill>
                <a:srgbClr val="FFFFFF"/>
              </a:solidFill>
            </a:rPr>
            <a:t> de Mercado de </a:t>
          </a:r>
          <a:r>
            <a:rPr lang="en-US" dirty="0" err="1">
              <a:solidFill>
                <a:srgbClr val="FFFFFF"/>
              </a:solidFill>
            </a:rPr>
            <a:t>Trabalho</a:t>
          </a:r>
          <a:endParaRPr lang="en-US" dirty="0"/>
        </a:p>
      </dgm:t>
    </dgm:pt>
    <dgm:pt modelId="{3DA9E722-DA1E-4018-8318-9CF1CFE880C0}" type="parTrans" cxnId="{8EE7EF2F-940B-47B2-8CCE-FE5464BB528A}">
      <dgm:prSet/>
      <dgm:spPr/>
      <dgm:t>
        <a:bodyPr/>
        <a:lstStyle/>
        <a:p>
          <a:endParaRPr lang="en-US"/>
        </a:p>
      </dgm:t>
    </dgm:pt>
    <dgm:pt modelId="{B701FBCC-45BE-43FC-8945-1F0C53D87AAD}" type="sibTrans" cxnId="{8EE7EF2F-940B-47B2-8CCE-FE5464BB528A}">
      <dgm:prSet/>
      <dgm:spPr/>
      <dgm:t>
        <a:bodyPr/>
        <a:lstStyle/>
        <a:p>
          <a:endParaRPr lang="en-US"/>
        </a:p>
      </dgm:t>
    </dgm:pt>
    <dgm:pt modelId="{411CFA0A-8DF0-45FC-B80D-EBD14FA9D00E}" type="pres">
      <dgm:prSet presAssocID="{70E0E015-EB32-4612-9FE7-86D8D80BDFB1}" presName="root" presStyleCnt="0">
        <dgm:presLayoutVars>
          <dgm:dir/>
          <dgm:resizeHandles val="exact"/>
        </dgm:presLayoutVars>
      </dgm:prSet>
      <dgm:spPr/>
    </dgm:pt>
    <dgm:pt modelId="{436F8D89-2BF2-4720-AAD2-CFAAF75B9977}" type="pres">
      <dgm:prSet presAssocID="{2FEA40EE-7212-463F-B4DE-FE0DEDF0333A}" presName="compNode" presStyleCnt="0"/>
      <dgm:spPr/>
    </dgm:pt>
    <dgm:pt modelId="{9A6EC21D-7AC1-428D-AC55-A870CDE97786}" type="pres">
      <dgm:prSet presAssocID="{2FEA40EE-7212-463F-B4DE-FE0DEDF0333A}" presName="bgRect" presStyleLbl="bgShp" presStyleIdx="0" presStyleCnt="5"/>
      <dgm:spPr/>
    </dgm:pt>
    <dgm:pt modelId="{0E871ACA-C38D-43D2-82C6-B8250DE84577}" type="pres">
      <dgm:prSet presAssocID="{2FEA40EE-7212-463F-B4DE-FE0DEDF0333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usiness Growth"/>
        </a:ext>
      </dgm:extLst>
    </dgm:pt>
    <dgm:pt modelId="{79A68CF7-1628-4046-BD73-3E6407897B13}" type="pres">
      <dgm:prSet presAssocID="{2FEA40EE-7212-463F-B4DE-FE0DEDF0333A}" presName="spaceRect" presStyleCnt="0"/>
      <dgm:spPr/>
    </dgm:pt>
    <dgm:pt modelId="{AFA82578-C277-4883-9424-900ED95EC6AD}" type="pres">
      <dgm:prSet presAssocID="{2FEA40EE-7212-463F-B4DE-FE0DEDF0333A}" presName="parTx" presStyleLbl="revTx" presStyleIdx="0" presStyleCnt="5">
        <dgm:presLayoutVars>
          <dgm:chMax val="0"/>
          <dgm:chPref val="0"/>
        </dgm:presLayoutVars>
      </dgm:prSet>
      <dgm:spPr/>
    </dgm:pt>
    <dgm:pt modelId="{DED1C623-AE2A-4819-987D-B6537C8E4497}" type="pres">
      <dgm:prSet presAssocID="{84766829-81CD-4D49-8DDF-73DC2B9CBC20}" presName="sibTrans" presStyleCnt="0"/>
      <dgm:spPr/>
    </dgm:pt>
    <dgm:pt modelId="{CDDC7715-E382-4F55-A799-8DA73D5090E4}" type="pres">
      <dgm:prSet presAssocID="{CFBA91D1-2DBC-427C-A3A0-70E7444F0729}" presName="compNode" presStyleCnt="0"/>
      <dgm:spPr/>
    </dgm:pt>
    <dgm:pt modelId="{A152E2D6-834A-4C64-A079-AF56A90E03C5}" type="pres">
      <dgm:prSet presAssocID="{CFBA91D1-2DBC-427C-A3A0-70E7444F0729}" presName="bgRect" presStyleLbl="bgShp" presStyleIdx="1" presStyleCnt="5"/>
      <dgm:spPr/>
    </dgm:pt>
    <dgm:pt modelId="{997EC39F-1CE8-4B3D-967C-82BECA13BA6E}" type="pres">
      <dgm:prSet presAssocID="{CFBA91D1-2DBC-427C-A3A0-70E7444F072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936FEBD9-B441-456A-8860-9ACC81DB20E9}" type="pres">
      <dgm:prSet presAssocID="{CFBA91D1-2DBC-427C-A3A0-70E7444F0729}" presName="spaceRect" presStyleCnt="0"/>
      <dgm:spPr/>
    </dgm:pt>
    <dgm:pt modelId="{79B121A7-F913-4142-96F7-D4F4279620E6}" type="pres">
      <dgm:prSet presAssocID="{CFBA91D1-2DBC-427C-A3A0-70E7444F0729}" presName="parTx" presStyleLbl="revTx" presStyleIdx="1" presStyleCnt="5">
        <dgm:presLayoutVars>
          <dgm:chMax val="0"/>
          <dgm:chPref val="0"/>
        </dgm:presLayoutVars>
      </dgm:prSet>
      <dgm:spPr/>
    </dgm:pt>
    <dgm:pt modelId="{B789A3BE-FEF8-469B-9606-DF5EF55120A1}" type="pres">
      <dgm:prSet presAssocID="{976F7BA8-A0C2-4B2A-8F6C-0BC47F7E5921}" presName="sibTrans" presStyleCnt="0"/>
      <dgm:spPr/>
    </dgm:pt>
    <dgm:pt modelId="{CB94FDF6-EA38-44AF-8828-66871B165F42}" type="pres">
      <dgm:prSet presAssocID="{96AABF36-0306-4C79-BE4B-4730EF51A4FE}" presName="compNode" presStyleCnt="0"/>
      <dgm:spPr/>
    </dgm:pt>
    <dgm:pt modelId="{EFE9B545-3E62-4E25-9EA1-EC03FD1BFD98}" type="pres">
      <dgm:prSet presAssocID="{96AABF36-0306-4C79-BE4B-4730EF51A4FE}" presName="bgRect" presStyleLbl="bgShp" presStyleIdx="2" presStyleCnt="5"/>
      <dgm:spPr/>
    </dgm:pt>
    <dgm:pt modelId="{5530DABB-93AE-4A0C-9F7B-439AD558CA44}" type="pres">
      <dgm:prSet presAssocID="{96AABF36-0306-4C79-BE4B-4730EF51A4F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ass clef"/>
        </a:ext>
      </dgm:extLst>
    </dgm:pt>
    <dgm:pt modelId="{391C8A23-CB14-4FA4-A8EA-BD99E616A27F}" type="pres">
      <dgm:prSet presAssocID="{96AABF36-0306-4C79-BE4B-4730EF51A4FE}" presName="spaceRect" presStyleCnt="0"/>
      <dgm:spPr/>
    </dgm:pt>
    <dgm:pt modelId="{33894D29-96D4-4BCE-86D7-DE99B13BBD96}" type="pres">
      <dgm:prSet presAssocID="{96AABF36-0306-4C79-BE4B-4730EF51A4FE}" presName="parTx" presStyleLbl="revTx" presStyleIdx="2" presStyleCnt="5">
        <dgm:presLayoutVars>
          <dgm:chMax val="0"/>
          <dgm:chPref val="0"/>
        </dgm:presLayoutVars>
      </dgm:prSet>
      <dgm:spPr/>
    </dgm:pt>
    <dgm:pt modelId="{3087708F-9382-44E2-933E-F8F33B5E3CB1}" type="pres">
      <dgm:prSet presAssocID="{2340D87C-55FB-460B-BAC1-F2E07D365506}" presName="sibTrans" presStyleCnt="0"/>
      <dgm:spPr/>
    </dgm:pt>
    <dgm:pt modelId="{169144B6-6288-4364-B382-903E3866CAAE}" type="pres">
      <dgm:prSet presAssocID="{042E281B-804F-410A-B2B9-D7D691627523}" presName="compNode" presStyleCnt="0"/>
      <dgm:spPr/>
    </dgm:pt>
    <dgm:pt modelId="{D9B1697F-C8CD-4DE2-8FB6-BE7CD279FB09}" type="pres">
      <dgm:prSet presAssocID="{042E281B-804F-410A-B2B9-D7D691627523}" presName="bgRect" presStyleLbl="bgShp" presStyleIdx="3" presStyleCnt="5"/>
      <dgm:spPr/>
    </dgm:pt>
    <dgm:pt modelId="{1ACEB39F-54CF-45C6-A161-513C1A48EB0E}" type="pres">
      <dgm:prSet presAssocID="{042E281B-804F-410A-B2B9-D7D69162752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Office Worker"/>
        </a:ext>
      </dgm:extLst>
    </dgm:pt>
    <dgm:pt modelId="{4B941058-3D1E-42A2-B3CC-3165655DB30E}" type="pres">
      <dgm:prSet presAssocID="{042E281B-804F-410A-B2B9-D7D691627523}" presName="spaceRect" presStyleCnt="0"/>
      <dgm:spPr/>
    </dgm:pt>
    <dgm:pt modelId="{CA3C13AD-AEB2-4744-9737-18FCC6AE5082}" type="pres">
      <dgm:prSet presAssocID="{042E281B-804F-410A-B2B9-D7D691627523}" presName="parTx" presStyleLbl="revTx" presStyleIdx="3" presStyleCnt="5">
        <dgm:presLayoutVars>
          <dgm:chMax val="0"/>
          <dgm:chPref val="0"/>
        </dgm:presLayoutVars>
      </dgm:prSet>
      <dgm:spPr/>
    </dgm:pt>
    <dgm:pt modelId="{938DBBF2-290D-4654-BB76-1AA42E8597A1}" type="pres">
      <dgm:prSet presAssocID="{6ED274BA-D7C0-4808-8B1E-0D1A4B5C14E9}" presName="sibTrans" presStyleCnt="0"/>
      <dgm:spPr/>
    </dgm:pt>
    <dgm:pt modelId="{9BC20B37-30A7-44B9-B5B2-A3D1C3B603B7}" type="pres">
      <dgm:prSet presAssocID="{7A4E7372-8355-431B-BD0A-8FD37277899C}" presName="compNode" presStyleCnt="0"/>
      <dgm:spPr/>
    </dgm:pt>
    <dgm:pt modelId="{43111580-7029-422D-A69B-A4482A54934C}" type="pres">
      <dgm:prSet presAssocID="{7A4E7372-8355-431B-BD0A-8FD37277899C}" presName="bgRect" presStyleLbl="bgShp" presStyleIdx="4" presStyleCnt="5"/>
      <dgm:spPr/>
    </dgm:pt>
    <dgm:pt modelId="{15933E1D-8AD5-4DF8-9AAE-6EDE59F77D0F}" type="pres">
      <dgm:prSet presAssocID="{7A4E7372-8355-431B-BD0A-8FD37277899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ompleted outline"/>
        </a:ext>
      </dgm:extLst>
    </dgm:pt>
    <dgm:pt modelId="{56A8748A-93A2-45C4-8210-0A4B7302215A}" type="pres">
      <dgm:prSet presAssocID="{7A4E7372-8355-431B-BD0A-8FD37277899C}" presName="spaceRect" presStyleCnt="0"/>
      <dgm:spPr/>
    </dgm:pt>
    <dgm:pt modelId="{1CC27100-A546-42DD-B75E-040A5D0BB2FE}" type="pres">
      <dgm:prSet presAssocID="{7A4E7372-8355-431B-BD0A-8FD37277899C}" presName="parTx" presStyleLbl="revTx" presStyleIdx="4" presStyleCnt="5">
        <dgm:presLayoutVars>
          <dgm:chMax val="0"/>
          <dgm:chPref val="0"/>
        </dgm:presLayoutVars>
      </dgm:prSet>
      <dgm:spPr/>
    </dgm:pt>
  </dgm:ptLst>
  <dgm:cxnLst>
    <dgm:cxn modelId="{E1C5DA20-DF1B-490B-93B0-0C780D11B1F7}" type="presOf" srcId="{96AABF36-0306-4C79-BE4B-4730EF51A4FE}" destId="{33894D29-96D4-4BCE-86D7-DE99B13BBD96}" srcOrd="0" destOrd="0" presId="urn:microsoft.com/office/officeart/2018/2/layout/IconVerticalSolidList"/>
    <dgm:cxn modelId="{AD866323-72FA-4AE0-9630-BFCB57D5EE8B}" srcId="{70E0E015-EB32-4612-9FE7-86D8D80BDFB1}" destId="{96AABF36-0306-4C79-BE4B-4730EF51A4FE}" srcOrd="2" destOrd="0" parTransId="{6EA78960-7105-4651-97D2-A4BED75F77BE}" sibTransId="{2340D87C-55FB-460B-BAC1-F2E07D365506}"/>
    <dgm:cxn modelId="{8EE7EF2F-940B-47B2-8CCE-FE5464BB528A}" srcId="{70E0E015-EB32-4612-9FE7-86D8D80BDFB1}" destId="{7A4E7372-8355-431B-BD0A-8FD37277899C}" srcOrd="4" destOrd="0" parTransId="{3DA9E722-DA1E-4018-8318-9CF1CFE880C0}" sibTransId="{B701FBCC-45BE-43FC-8945-1F0C53D87AAD}"/>
    <dgm:cxn modelId="{70F7CB31-8F6C-482B-8586-C2C9C7B52CD6}" type="presOf" srcId="{2FEA40EE-7212-463F-B4DE-FE0DEDF0333A}" destId="{AFA82578-C277-4883-9424-900ED95EC6AD}" srcOrd="0" destOrd="0" presId="urn:microsoft.com/office/officeart/2018/2/layout/IconVerticalSolidList"/>
    <dgm:cxn modelId="{51CB2444-F982-4AFD-B5BF-C14BCE0CB816}" type="presOf" srcId="{CFBA91D1-2DBC-427C-A3A0-70E7444F0729}" destId="{79B121A7-F913-4142-96F7-D4F4279620E6}" srcOrd="0" destOrd="0" presId="urn:microsoft.com/office/officeart/2018/2/layout/IconVerticalSolidList"/>
    <dgm:cxn modelId="{CAB44E57-7497-47AB-AFFD-5795186F76E5}" type="presOf" srcId="{042E281B-804F-410A-B2B9-D7D691627523}" destId="{CA3C13AD-AEB2-4744-9737-18FCC6AE5082}" srcOrd="0" destOrd="0" presId="urn:microsoft.com/office/officeart/2018/2/layout/IconVerticalSolidList"/>
    <dgm:cxn modelId="{D1F57AA1-88EB-44C3-94C2-E32FDE0E038D}" srcId="{70E0E015-EB32-4612-9FE7-86D8D80BDFB1}" destId="{CFBA91D1-2DBC-427C-A3A0-70E7444F0729}" srcOrd="1" destOrd="0" parTransId="{4FB42360-8F13-4A8B-8FD3-7780A2D24A16}" sibTransId="{976F7BA8-A0C2-4B2A-8F6C-0BC47F7E5921}"/>
    <dgm:cxn modelId="{13ECB6BD-A5D2-4D4B-80E4-4582E62139D7}" type="presOf" srcId="{70E0E015-EB32-4612-9FE7-86D8D80BDFB1}" destId="{411CFA0A-8DF0-45FC-B80D-EBD14FA9D00E}" srcOrd="0" destOrd="0" presId="urn:microsoft.com/office/officeart/2018/2/layout/IconVerticalSolidList"/>
    <dgm:cxn modelId="{473095C8-254F-42E3-B55D-81F4F0DAEF71}" srcId="{70E0E015-EB32-4612-9FE7-86D8D80BDFB1}" destId="{2FEA40EE-7212-463F-B4DE-FE0DEDF0333A}" srcOrd="0" destOrd="0" parTransId="{AE4566BB-4721-4D61-8B4A-AB0D7667C259}" sibTransId="{84766829-81CD-4D49-8DDF-73DC2B9CBC20}"/>
    <dgm:cxn modelId="{FBD076DB-7157-47C0-B59B-43180D4D6C07}" srcId="{70E0E015-EB32-4612-9FE7-86D8D80BDFB1}" destId="{042E281B-804F-410A-B2B9-D7D691627523}" srcOrd="3" destOrd="0" parTransId="{A63BFEFA-8A30-44E4-880F-058EFEEB3F97}" sibTransId="{6ED274BA-D7C0-4808-8B1E-0D1A4B5C14E9}"/>
    <dgm:cxn modelId="{B54851DC-7C7F-436E-B474-C4E007733F24}" type="presOf" srcId="{7A4E7372-8355-431B-BD0A-8FD37277899C}" destId="{1CC27100-A546-42DD-B75E-040A5D0BB2FE}" srcOrd="0" destOrd="0" presId="urn:microsoft.com/office/officeart/2018/2/layout/IconVerticalSolidList"/>
    <dgm:cxn modelId="{AEB03763-8745-4323-A25B-9AE38BE69292}" type="presParOf" srcId="{411CFA0A-8DF0-45FC-B80D-EBD14FA9D00E}" destId="{436F8D89-2BF2-4720-AAD2-CFAAF75B9977}" srcOrd="0" destOrd="0" presId="urn:microsoft.com/office/officeart/2018/2/layout/IconVerticalSolidList"/>
    <dgm:cxn modelId="{07BB1D22-4B9A-4ECD-87D7-7EECBCD79DE5}" type="presParOf" srcId="{436F8D89-2BF2-4720-AAD2-CFAAF75B9977}" destId="{9A6EC21D-7AC1-428D-AC55-A870CDE97786}" srcOrd="0" destOrd="0" presId="urn:microsoft.com/office/officeart/2018/2/layout/IconVerticalSolidList"/>
    <dgm:cxn modelId="{E18DB8E1-C4A6-46B5-BD30-8FF6DE4381F3}" type="presParOf" srcId="{436F8D89-2BF2-4720-AAD2-CFAAF75B9977}" destId="{0E871ACA-C38D-43D2-82C6-B8250DE84577}" srcOrd="1" destOrd="0" presId="urn:microsoft.com/office/officeart/2018/2/layout/IconVerticalSolidList"/>
    <dgm:cxn modelId="{8A97FF87-132E-49A0-90BA-03B05E4EC5A3}" type="presParOf" srcId="{436F8D89-2BF2-4720-AAD2-CFAAF75B9977}" destId="{79A68CF7-1628-4046-BD73-3E6407897B13}" srcOrd="2" destOrd="0" presId="urn:microsoft.com/office/officeart/2018/2/layout/IconVerticalSolidList"/>
    <dgm:cxn modelId="{ABDD66EF-4DEE-43FE-A904-0C848D50B406}" type="presParOf" srcId="{436F8D89-2BF2-4720-AAD2-CFAAF75B9977}" destId="{AFA82578-C277-4883-9424-900ED95EC6AD}" srcOrd="3" destOrd="0" presId="urn:microsoft.com/office/officeart/2018/2/layout/IconVerticalSolidList"/>
    <dgm:cxn modelId="{E56322A1-9E95-45F2-9A3C-91AA24B065D8}" type="presParOf" srcId="{411CFA0A-8DF0-45FC-B80D-EBD14FA9D00E}" destId="{DED1C623-AE2A-4819-987D-B6537C8E4497}" srcOrd="1" destOrd="0" presId="urn:microsoft.com/office/officeart/2018/2/layout/IconVerticalSolidList"/>
    <dgm:cxn modelId="{6CE2FAD2-06C7-4A0E-A2D3-993D54435602}" type="presParOf" srcId="{411CFA0A-8DF0-45FC-B80D-EBD14FA9D00E}" destId="{CDDC7715-E382-4F55-A799-8DA73D5090E4}" srcOrd="2" destOrd="0" presId="urn:microsoft.com/office/officeart/2018/2/layout/IconVerticalSolidList"/>
    <dgm:cxn modelId="{7D011067-63BF-4DA3-9A6F-88E5FBEC9C61}" type="presParOf" srcId="{CDDC7715-E382-4F55-A799-8DA73D5090E4}" destId="{A152E2D6-834A-4C64-A079-AF56A90E03C5}" srcOrd="0" destOrd="0" presId="urn:microsoft.com/office/officeart/2018/2/layout/IconVerticalSolidList"/>
    <dgm:cxn modelId="{162BDE59-EAA5-4F18-932A-584211926B32}" type="presParOf" srcId="{CDDC7715-E382-4F55-A799-8DA73D5090E4}" destId="{997EC39F-1CE8-4B3D-967C-82BECA13BA6E}" srcOrd="1" destOrd="0" presId="urn:microsoft.com/office/officeart/2018/2/layout/IconVerticalSolidList"/>
    <dgm:cxn modelId="{ACA70CA9-032E-4EC2-A1D1-025B135220EB}" type="presParOf" srcId="{CDDC7715-E382-4F55-A799-8DA73D5090E4}" destId="{936FEBD9-B441-456A-8860-9ACC81DB20E9}" srcOrd="2" destOrd="0" presId="urn:microsoft.com/office/officeart/2018/2/layout/IconVerticalSolidList"/>
    <dgm:cxn modelId="{54EF72B3-DD72-4DDB-9367-DA341AB7AEFA}" type="presParOf" srcId="{CDDC7715-E382-4F55-A799-8DA73D5090E4}" destId="{79B121A7-F913-4142-96F7-D4F4279620E6}" srcOrd="3" destOrd="0" presId="urn:microsoft.com/office/officeart/2018/2/layout/IconVerticalSolidList"/>
    <dgm:cxn modelId="{75654F59-3884-47A2-B695-568EC8417F80}" type="presParOf" srcId="{411CFA0A-8DF0-45FC-B80D-EBD14FA9D00E}" destId="{B789A3BE-FEF8-469B-9606-DF5EF55120A1}" srcOrd="3" destOrd="0" presId="urn:microsoft.com/office/officeart/2018/2/layout/IconVerticalSolidList"/>
    <dgm:cxn modelId="{CC33C19F-4FA8-43AA-87CF-27BB121CD67F}" type="presParOf" srcId="{411CFA0A-8DF0-45FC-B80D-EBD14FA9D00E}" destId="{CB94FDF6-EA38-44AF-8828-66871B165F42}" srcOrd="4" destOrd="0" presId="urn:microsoft.com/office/officeart/2018/2/layout/IconVerticalSolidList"/>
    <dgm:cxn modelId="{B74F2C7A-7B3E-4B4E-A039-5BA417C536AF}" type="presParOf" srcId="{CB94FDF6-EA38-44AF-8828-66871B165F42}" destId="{EFE9B545-3E62-4E25-9EA1-EC03FD1BFD98}" srcOrd="0" destOrd="0" presId="urn:microsoft.com/office/officeart/2018/2/layout/IconVerticalSolidList"/>
    <dgm:cxn modelId="{2042353E-4FAA-4691-8D19-26EC43D15B66}" type="presParOf" srcId="{CB94FDF6-EA38-44AF-8828-66871B165F42}" destId="{5530DABB-93AE-4A0C-9F7B-439AD558CA44}" srcOrd="1" destOrd="0" presId="urn:microsoft.com/office/officeart/2018/2/layout/IconVerticalSolidList"/>
    <dgm:cxn modelId="{91F9A01C-4B50-41D0-8DCA-1B9D341FDBAA}" type="presParOf" srcId="{CB94FDF6-EA38-44AF-8828-66871B165F42}" destId="{391C8A23-CB14-4FA4-A8EA-BD99E616A27F}" srcOrd="2" destOrd="0" presId="urn:microsoft.com/office/officeart/2018/2/layout/IconVerticalSolidList"/>
    <dgm:cxn modelId="{C3820253-9E57-4F7A-B4D3-AB334334F17C}" type="presParOf" srcId="{CB94FDF6-EA38-44AF-8828-66871B165F42}" destId="{33894D29-96D4-4BCE-86D7-DE99B13BBD96}" srcOrd="3" destOrd="0" presId="urn:microsoft.com/office/officeart/2018/2/layout/IconVerticalSolidList"/>
    <dgm:cxn modelId="{790F0826-279E-430B-9864-31A7028ABA41}" type="presParOf" srcId="{411CFA0A-8DF0-45FC-B80D-EBD14FA9D00E}" destId="{3087708F-9382-44E2-933E-F8F33B5E3CB1}" srcOrd="5" destOrd="0" presId="urn:microsoft.com/office/officeart/2018/2/layout/IconVerticalSolidList"/>
    <dgm:cxn modelId="{E695C982-A187-4FAC-A384-2DC2AFA3815B}" type="presParOf" srcId="{411CFA0A-8DF0-45FC-B80D-EBD14FA9D00E}" destId="{169144B6-6288-4364-B382-903E3866CAAE}" srcOrd="6" destOrd="0" presId="urn:microsoft.com/office/officeart/2018/2/layout/IconVerticalSolidList"/>
    <dgm:cxn modelId="{09AF0350-2F57-44C6-98B9-A430B960E030}" type="presParOf" srcId="{169144B6-6288-4364-B382-903E3866CAAE}" destId="{D9B1697F-C8CD-4DE2-8FB6-BE7CD279FB09}" srcOrd="0" destOrd="0" presId="urn:microsoft.com/office/officeart/2018/2/layout/IconVerticalSolidList"/>
    <dgm:cxn modelId="{C4A688DE-2A84-4D38-8CEA-8551B489BC36}" type="presParOf" srcId="{169144B6-6288-4364-B382-903E3866CAAE}" destId="{1ACEB39F-54CF-45C6-A161-513C1A48EB0E}" srcOrd="1" destOrd="0" presId="urn:microsoft.com/office/officeart/2018/2/layout/IconVerticalSolidList"/>
    <dgm:cxn modelId="{97DF22C6-7E75-4906-BB8E-62F02360006B}" type="presParOf" srcId="{169144B6-6288-4364-B382-903E3866CAAE}" destId="{4B941058-3D1E-42A2-B3CC-3165655DB30E}" srcOrd="2" destOrd="0" presId="urn:microsoft.com/office/officeart/2018/2/layout/IconVerticalSolidList"/>
    <dgm:cxn modelId="{942DDC66-27E0-4583-AAC9-A2E29526EC34}" type="presParOf" srcId="{169144B6-6288-4364-B382-903E3866CAAE}" destId="{CA3C13AD-AEB2-4744-9737-18FCC6AE5082}" srcOrd="3" destOrd="0" presId="urn:microsoft.com/office/officeart/2018/2/layout/IconVerticalSolidList"/>
    <dgm:cxn modelId="{E0645BB8-28C0-4F36-8956-8D9D5785CFB9}" type="presParOf" srcId="{411CFA0A-8DF0-45FC-B80D-EBD14FA9D00E}" destId="{938DBBF2-290D-4654-BB76-1AA42E8597A1}" srcOrd="7" destOrd="0" presId="urn:microsoft.com/office/officeart/2018/2/layout/IconVerticalSolidList"/>
    <dgm:cxn modelId="{B092A8BA-BDD1-431D-8F45-731FB067E424}" type="presParOf" srcId="{411CFA0A-8DF0-45FC-B80D-EBD14FA9D00E}" destId="{9BC20B37-30A7-44B9-B5B2-A3D1C3B603B7}" srcOrd="8" destOrd="0" presId="urn:microsoft.com/office/officeart/2018/2/layout/IconVerticalSolidList"/>
    <dgm:cxn modelId="{3E3C7C75-9012-4ABE-B0E4-3CFB7D6DC3BD}" type="presParOf" srcId="{9BC20B37-30A7-44B9-B5B2-A3D1C3B603B7}" destId="{43111580-7029-422D-A69B-A4482A54934C}" srcOrd="0" destOrd="0" presId="urn:microsoft.com/office/officeart/2018/2/layout/IconVerticalSolidList"/>
    <dgm:cxn modelId="{9EBAEADE-B66F-41B3-A017-E5379EA5040D}" type="presParOf" srcId="{9BC20B37-30A7-44B9-B5B2-A3D1C3B603B7}" destId="{15933E1D-8AD5-4DF8-9AAE-6EDE59F77D0F}" srcOrd="1" destOrd="0" presId="urn:microsoft.com/office/officeart/2018/2/layout/IconVerticalSolidList"/>
    <dgm:cxn modelId="{854736CD-F91F-4B81-A735-7E98F6ABCAD1}" type="presParOf" srcId="{9BC20B37-30A7-44B9-B5B2-A3D1C3B603B7}" destId="{56A8748A-93A2-45C4-8210-0A4B7302215A}" srcOrd="2" destOrd="0" presId="urn:microsoft.com/office/officeart/2018/2/layout/IconVerticalSolidList"/>
    <dgm:cxn modelId="{61BDCA8B-7B88-4A26-8E7A-8CC6DFC24E7A}" type="presParOf" srcId="{9BC20B37-30A7-44B9-B5B2-A3D1C3B603B7}" destId="{1CC27100-A546-42DD-B75E-040A5D0BB2F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CB3BB8-67A0-46FD-89A8-8D52A9401ABE}"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3BA739F5-99C5-47F2-A4D6-0758EF8F26B6}">
      <dgm:prSet/>
      <dgm:spPr/>
      <dgm:t>
        <a:bodyPr/>
        <a:lstStyle/>
        <a:p>
          <a:r>
            <a:rPr lang="pt-PT" u="sng" dirty="0"/>
            <a:t>Melhorar a produtividade dos jovens vulneráveis</a:t>
          </a:r>
          <a:r>
            <a:rPr lang="pt-PT" dirty="0"/>
            <a:t> que estão presos em empregos de baixa qualidade (por exemplo, melhorar e certificar habilidades relevantes para o emprego e modernização de estágios, incluindo a alavancagem da tecnologia, utilização de inovações digitais para conectar trabalhadores por conta própria/</a:t>
          </a:r>
          <a:r>
            <a:rPr lang="pt-PT" dirty="0" err="1"/>
            <a:t>microempreendedores</a:t>
          </a:r>
          <a:r>
            <a:rPr lang="pt-PT" dirty="0"/>
            <a:t> aos mercados, e outras ferramentas de aumento de produtividade, etc.);</a:t>
          </a:r>
          <a:endParaRPr lang="en-US" dirty="0"/>
        </a:p>
      </dgm:t>
    </dgm:pt>
    <dgm:pt modelId="{68E630E2-4A1A-40CF-ADB9-0ACDAB36461A}" type="parTrans" cxnId="{B78CDC99-71F3-4773-A752-8BAA523B4C0B}">
      <dgm:prSet/>
      <dgm:spPr/>
      <dgm:t>
        <a:bodyPr/>
        <a:lstStyle/>
        <a:p>
          <a:endParaRPr lang="en-US"/>
        </a:p>
      </dgm:t>
    </dgm:pt>
    <dgm:pt modelId="{939ED549-75F0-4085-9BC3-9AE64521A13C}" type="sibTrans" cxnId="{B78CDC99-71F3-4773-A752-8BAA523B4C0B}">
      <dgm:prSet/>
      <dgm:spPr/>
      <dgm:t>
        <a:bodyPr/>
        <a:lstStyle/>
        <a:p>
          <a:endParaRPr lang="en-US"/>
        </a:p>
      </dgm:t>
    </dgm:pt>
    <dgm:pt modelId="{E067245C-F4CB-481B-8555-CB93198C8846}">
      <dgm:prSet/>
      <dgm:spPr/>
      <dgm:t>
        <a:bodyPr/>
        <a:lstStyle/>
        <a:p>
          <a:r>
            <a:rPr lang="pt-PT" u="sng"/>
            <a:t>Facilitar a transição dos jovens vulneráveis para o emprego</a:t>
          </a:r>
          <a:r>
            <a:rPr lang="pt-PT"/>
            <a:t> e o caminho para melhorar a produtividade (promovendo os primeiros empregos através do aprimoramento de habilidades, intermediação, incentivos ao emprego; promovendo o empreendedorismo, e a utilização da tecnologia, etc.);</a:t>
          </a:r>
          <a:endParaRPr lang="en-US"/>
        </a:p>
      </dgm:t>
    </dgm:pt>
    <dgm:pt modelId="{1AC2709F-071E-4183-B248-961A5AB6E825}" type="parTrans" cxnId="{2AAE8B21-549A-4E35-98CB-DBE1EF01861C}">
      <dgm:prSet/>
      <dgm:spPr/>
      <dgm:t>
        <a:bodyPr/>
        <a:lstStyle/>
        <a:p>
          <a:endParaRPr lang="en-US"/>
        </a:p>
      </dgm:t>
    </dgm:pt>
    <dgm:pt modelId="{8F509AD4-24F2-42A4-B333-9E22BAD75667}" type="sibTrans" cxnId="{2AAE8B21-549A-4E35-98CB-DBE1EF01861C}">
      <dgm:prSet/>
      <dgm:spPr/>
      <dgm:t>
        <a:bodyPr/>
        <a:lstStyle/>
        <a:p>
          <a:endParaRPr lang="en-US"/>
        </a:p>
      </dgm:t>
    </dgm:pt>
    <dgm:pt modelId="{53C89D04-7FB2-424B-8571-E462FAE00C46}">
      <dgm:prSet/>
      <dgm:spPr/>
      <dgm:t>
        <a:bodyPr/>
        <a:lstStyle/>
        <a:p>
          <a:r>
            <a:rPr lang="pt-PT" u="sng"/>
            <a:t>Fortalecer a capacidade institucional.</a:t>
          </a:r>
          <a:endParaRPr lang="en-US"/>
        </a:p>
      </dgm:t>
    </dgm:pt>
    <dgm:pt modelId="{555AA5CD-C297-4A34-884B-83E2C049DFAA}" type="parTrans" cxnId="{10F5974F-B344-410F-B1E6-0B091A45CD1E}">
      <dgm:prSet/>
      <dgm:spPr/>
      <dgm:t>
        <a:bodyPr/>
        <a:lstStyle/>
        <a:p>
          <a:endParaRPr lang="en-US"/>
        </a:p>
      </dgm:t>
    </dgm:pt>
    <dgm:pt modelId="{5616CB2F-6F1E-4AEE-943D-C41898BA56EC}" type="sibTrans" cxnId="{10F5974F-B344-410F-B1E6-0B091A45CD1E}">
      <dgm:prSet/>
      <dgm:spPr/>
      <dgm:t>
        <a:bodyPr/>
        <a:lstStyle/>
        <a:p>
          <a:endParaRPr lang="en-US"/>
        </a:p>
      </dgm:t>
    </dgm:pt>
    <dgm:pt modelId="{CB821CAD-E01B-42D7-A1C6-0BB4375B3C0E}" type="pres">
      <dgm:prSet presAssocID="{AFCB3BB8-67A0-46FD-89A8-8D52A9401ABE}" presName="Name0" presStyleCnt="0">
        <dgm:presLayoutVars>
          <dgm:dir/>
          <dgm:animLvl val="lvl"/>
          <dgm:resizeHandles val="exact"/>
        </dgm:presLayoutVars>
      </dgm:prSet>
      <dgm:spPr/>
    </dgm:pt>
    <dgm:pt modelId="{3CB4CAF7-BAB0-4D0A-A280-E3394484622E}" type="pres">
      <dgm:prSet presAssocID="{53C89D04-7FB2-424B-8571-E462FAE00C46}" presName="boxAndChildren" presStyleCnt="0"/>
      <dgm:spPr/>
    </dgm:pt>
    <dgm:pt modelId="{832D166C-B49D-47C6-AF37-1FAE526D7F38}" type="pres">
      <dgm:prSet presAssocID="{53C89D04-7FB2-424B-8571-E462FAE00C46}" presName="parentTextBox" presStyleLbl="node1" presStyleIdx="0" presStyleCnt="3"/>
      <dgm:spPr/>
    </dgm:pt>
    <dgm:pt modelId="{56AE2A6A-B6F8-4B3E-B1F6-DE0CD0FD27D1}" type="pres">
      <dgm:prSet presAssocID="{8F509AD4-24F2-42A4-B333-9E22BAD75667}" presName="sp" presStyleCnt="0"/>
      <dgm:spPr/>
    </dgm:pt>
    <dgm:pt modelId="{7129051D-5EA4-4788-BF76-5B7F4045D966}" type="pres">
      <dgm:prSet presAssocID="{E067245C-F4CB-481B-8555-CB93198C8846}" presName="arrowAndChildren" presStyleCnt="0"/>
      <dgm:spPr/>
    </dgm:pt>
    <dgm:pt modelId="{8B29A93E-6011-45B5-84FC-7C0851EC423B}" type="pres">
      <dgm:prSet presAssocID="{E067245C-F4CB-481B-8555-CB93198C8846}" presName="parentTextArrow" presStyleLbl="node1" presStyleIdx="1" presStyleCnt="3"/>
      <dgm:spPr/>
    </dgm:pt>
    <dgm:pt modelId="{09BE8935-AB8A-4573-9ADC-AE9027018D13}" type="pres">
      <dgm:prSet presAssocID="{939ED549-75F0-4085-9BC3-9AE64521A13C}" presName="sp" presStyleCnt="0"/>
      <dgm:spPr/>
    </dgm:pt>
    <dgm:pt modelId="{D981DD7C-E780-428F-B729-7A7E5C825413}" type="pres">
      <dgm:prSet presAssocID="{3BA739F5-99C5-47F2-A4D6-0758EF8F26B6}" presName="arrowAndChildren" presStyleCnt="0"/>
      <dgm:spPr/>
    </dgm:pt>
    <dgm:pt modelId="{51D85B93-826D-4827-85F3-95746C4DD18A}" type="pres">
      <dgm:prSet presAssocID="{3BA739F5-99C5-47F2-A4D6-0758EF8F26B6}" presName="parentTextArrow" presStyleLbl="node1" presStyleIdx="2" presStyleCnt="3"/>
      <dgm:spPr/>
    </dgm:pt>
  </dgm:ptLst>
  <dgm:cxnLst>
    <dgm:cxn modelId="{2AAE8B21-549A-4E35-98CB-DBE1EF01861C}" srcId="{AFCB3BB8-67A0-46FD-89A8-8D52A9401ABE}" destId="{E067245C-F4CB-481B-8555-CB93198C8846}" srcOrd="1" destOrd="0" parTransId="{1AC2709F-071E-4183-B248-961A5AB6E825}" sibTransId="{8F509AD4-24F2-42A4-B333-9E22BAD75667}"/>
    <dgm:cxn modelId="{42430326-BF37-4234-A8FC-B982177A522E}" type="presOf" srcId="{E067245C-F4CB-481B-8555-CB93198C8846}" destId="{8B29A93E-6011-45B5-84FC-7C0851EC423B}" srcOrd="0" destOrd="0" presId="urn:microsoft.com/office/officeart/2005/8/layout/process4"/>
    <dgm:cxn modelId="{F4D3E245-3F8B-4CA9-9F2B-6EA8E4C7BD15}" type="presOf" srcId="{AFCB3BB8-67A0-46FD-89A8-8D52A9401ABE}" destId="{CB821CAD-E01B-42D7-A1C6-0BB4375B3C0E}" srcOrd="0" destOrd="0" presId="urn:microsoft.com/office/officeart/2005/8/layout/process4"/>
    <dgm:cxn modelId="{10F5974F-B344-410F-B1E6-0B091A45CD1E}" srcId="{AFCB3BB8-67A0-46FD-89A8-8D52A9401ABE}" destId="{53C89D04-7FB2-424B-8571-E462FAE00C46}" srcOrd="2" destOrd="0" parTransId="{555AA5CD-C297-4A34-884B-83E2C049DFAA}" sibTransId="{5616CB2F-6F1E-4AEE-943D-C41898BA56EC}"/>
    <dgm:cxn modelId="{B78CDC99-71F3-4773-A752-8BAA523B4C0B}" srcId="{AFCB3BB8-67A0-46FD-89A8-8D52A9401ABE}" destId="{3BA739F5-99C5-47F2-A4D6-0758EF8F26B6}" srcOrd="0" destOrd="0" parTransId="{68E630E2-4A1A-40CF-ADB9-0ACDAB36461A}" sibTransId="{939ED549-75F0-4085-9BC3-9AE64521A13C}"/>
    <dgm:cxn modelId="{FDE337BA-58DF-4F90-A1AC-319BB897C90D}" type="presOf" srcId="{53C89D04-7FB2-424B-8571-E462FAE00C46}" destId="{832D166C-B49D-47C6-AF37-1FAE526D7F38}" srcOrd="0" destOrd="0" presId="urn:microsoft.com/office/officeart/2005/8/layout/process4"/>
    <dgm:cxn modelId="{8C8565BB-E5FC-45C1-83C5-A30C3E81C141}" type="presOf" srcId="{3BA739F5-99C5-47F2-A4D6-0758EF8F26B6}" destId="{51D85B93-826D-4827-85F3-95746C4DD18A}" srcOrd="0" destOrd="0" presId="urn:microsoft.com/office/officeart/2005/8/layout/process4"/>
    <dgm:cxn modelId="{8A70A2FF-C2B2-4C39-AB83-1D0FB04A9D2A}" type="presParOf" srcId="{CB821CAD-E01B-42D7-A1C6-0BB4375B3C0E}" destId="{3CB4CAF7-BAB0-4D0A-A280-E3394484622E}" srcOrd="0" destOrd="0" presId="urn:microsoft.com/office/officeart/2005/8/layout/process4"/>
    <dgm:cxn modelId="{481A7353-F696-45CB-A38A-BDDD0536FA99}" type="presParOf" srcId="{3CB4CAF7-BAB0-4D0A-A280-E3394484622E}" destId="{832D166C-B49D-47C6-AF37-1FAE526D7F38}" srcOrd="0" destOrd="0" presId="urn:microsoft.com/office/officeart/2005/8/layout/process4"/>
    <dgm:cxn modelId="{ED43F720-04FC-44A4-BE83-759D7C47E273}" type="presParOf" srcId="{CB821CAD-E01B-42D7-A1C6-0BB4375B3C0E}" destId="{56AE2A6A-B6F8-4B3E-B1F6-DE0CD0FD27D1}" srcOrd="1" destOrd="0" presId="urn:microsoft.com/office/officeart/2005/8/layout/process4"/>
    <dgm:cxn modelId="{D832F955-AB51-4EE5-9F97-B66D66637A18}" type="presParOf" srcId="{CB821CAD-E01B-42D7-A1C6-0BB4375B3C0E}" destId="{7129051D-5EA4-4788-BF76-5B7F4045D966}" srcOrd="2" destOrd="0" presId="urn:microsoft.com/office/officeart/2005/8/layout/process4"/>
    <dgm:cxn modelId="{6336D3E7-70A4-4F73-9450-332237BAC1FF}" type="presParOf" srcId="{7129051D-5EA4-4788-BF76-5B7F4045D966}" destId="{8B29A93E-6011-45B5-84FC-7C0851EC423B}" srcOrd="0" destOrd="0" presId="urn:microsoft.com/office/officeart/2005/8/layout/process4"/>
    <dgm:cxn modelId="{EEDE12DE-2EE8-4FBD-837A-C90BEC1F97CB}" type="presParOf" srcId="{CB821CAD-E01B-42D7-A1C6-0BB4375B3C0E}" destId="{09BE8935-AB8A-4573-9ADC-AE9027018D13}" srcOrd="3" destOrd="0" presId="urn:microsoft.com/office/officeart/2005/8/layout/process4"/>
    <dgm:cxn modelId="{AF69CF76-E78D-43CD-BD23-1EAA78D1CFEA}" type="presParOf" srcId="{CB821CAD-E01B-42D7-A1C6-0BB4375B3C0E}" destId="{D981DD7C-E780-428F-B729-7A7E5C825413}" srcOrd="4" destOrd="0" presId="urn:microsoft.com/office/officeart/2005/8/layout/process4"/>
    <dgm:cxn modelId="{40843E30-768D-4262-BA21-6F2980B47D05}" type="presParOf" srcId="{D981DD7C-E780-428F-B729-7A7E5C825413}" destId="{51D85B93-826D-4827-85F3-95746C4DD18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EC21D-7AC1-428D-AC55-A870CDE97786}">
      <dsp:nvSpPr>
        <dsp:cNvPr id="0" name=""/>
        <dsp:cNvSpPr/>
      </dsp:nvSpPr>
      <dsp:spPr>
        <a:xfrm>
          <a:off x="0" y="2957"/>
          <a:ext cx="10058399" cy="6300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871ACA-C38D-43D2-82C6-B8250DE84577}">
      <dsp:nvSpPr>
        <dsp:cNvPr id="0" name=""/>
        <dsp:cNvSpPr/>
      </dsp:nvSpPr>
      <dsp:spPr>
        <a:xfrm>
          <a:off x="190583" y="144714"/>
          <a:ext cx="346515" cy="3465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A82578-C277-4883-9424-900ED95EC6AD}">
      <dsp:nvSpPr>
        <dsp:cNvPr id="0" name=""/>
        <dsp:cNvSpPr/>
      </dsp:nvSpPr>
      <dsp:spPr>
        <a:xfrm>
          <a:off x="727681" y="2957"/>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a:t>1. O mercado de trabalho de Angola está a crescer, embora a maioria dos novos empregos sejam de baixa qualidade e contribuam modestamente para o crescimento económico e o bem-estar dos trabalhadores.</a:t>
          </a:r>
          <a:endParaRPr lang="en-US" sz="1600" kern="1200"/>
        </a:p>
      </dsp:txBody>
      <dsp:txXfrm>
        <a:off x="727681" y="2957"/>
        <a:ext cx="9330718" cy="630027"/>
      </dsp:txXfrm>
    </dsp:sp>
    <dsp:sp modelId="{A152E2D6-834A-4C64-A079-AF56A90E03C5}">
      <dsp:nvSpPr>
        <dsp:cNvPr id="0" name=""/>
        <dsp:cNvSpPr/>
      </dsp:nvSpPr>
      <dsp:spPr>
        <a:xfrm>
          <a:off x="0" y="790492"/>
          <a:ext cx="10058399" cy="6300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7EC39F-1CE8-4B3D-967C-82BECA13BA6E}">
      <dsp:nvSpPr>
        <dsp:cNvPr id="0" name=""/>
        <dsp:cNvSpPr/>
      </dsp:nvSpPr>
      <dsp:spPr>
        <a:xfrm>
          <a:off x="190583" y="932248"/>
          <a:ext cx="346515" cy="3465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B121A7-F913-4142-96F7-D4F4279620E6}">
      <dsp:nvSpPr>
        <dsp:cNvPr id="0" name=""/>
        <dsp:cNvSpPr/>
      </dsp:nvSpPr>
      <dsp:spPr>
        <a:xfrm>
          <a:off x="727681" y="790492"/>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dirty="0"/>
            <a:t>2. A crescente população jovem não está a ser suficientemente absorvida pelo mercado de trabalho, o que limita a futura estabilidade económica e social de </a:t>
          </a:r>
          <a:r>
            <a:rPr lang="en-US" sz="1600" b="1" kern="1200" dirty="0"/>
            <a:t>Angola</a:t>
          </a:r>
          <a:endParaRPr lang="en-US" sz="1600" kern="1200" dirty="0"/>
        </a:p>
      </dsp:txBody>
      <dsp:txXfrm>
        <a:off x="727681" y="790492"/>
        <a:ext cx="9330718" cy="630027"/>
      </dsp:txXfrm>
    </dsp:sp>
    <dsp:sp modelId="{EFE9B545-3E62-4E25-9EA1-EC03FD1BFD98}">
      <dsp:nvSpPr>
        <dsp:cNvPr id="0" name=""/>
        <dsp:cNvSpPr/>
      </dsp:nvSpPr>
      <dsp:spPr>
        <a:xfrm>
          <a:off x="0" y="1578026"/>
          <a:ext cx="10058399" cy="6300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30DABB-93AE-4A0C-9F7B-439AD558CA44}">
      <dsp:nvSpPr>
        <dsp:cNvPr id="0" name=""/>
        <dsp:cNvSpPr/>
      </dsp:nvSpPr>
      <dsp:spPr>
        <a:xfrm>
          <a:off x="190583" y="1719782"/>
          <a:ext cx="346515" cy="3465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894D29-96D4-4BCE-86D7-DE99B13BBD96}">
      <dsp:nvSpPr>
        <dsp:cNvPr id="0" name=""/>
        <dsp:cNvSpPr/>
      </dsp:nvSpPr>
      <dsp:spPr>
        <a:xfrm>
          <a:off x="727681" y="1578026"/>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dirty="0"/>
            <a:t>3. Os principais impulsionadores do crescimento do emprego são de baixo desempenho, criando desafios para os jovens</a:t>
          </a:r>
          <a:endParaRPr lang="en-US" sz="1600" b="1" kern="1200" dirty="0"/>
        </a:p>
      </dsp:txBody>
      <dsp:txXfrm>
        <a:off x="727681" y="1578026"/>
        <a:ext cx="9330718" cy="630027"/>
      </dsp:txXfrm>
    </dsp:sp>
    <dsp:sp modelId="{D9B1697F-C8CD-4DE2-8FB6-BE7CD279FB09}">
      <dsp:nvSpPr>
        <dsp:cNvPr id="0" name=""/>
        <dsp:cNvSpPr/>
      </dsp:nvSpPr>
      <dsp:spPr>
        <a:xfrm>
          <a:off x="0" y="2365560"/>
          <a:ext cx="10058399" cy="6300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CEB39F-54CF-45C6-A161-513C1A48EB0E}">
      <dsp:nvSpPr>
        <dsp:cNvPr id="0" name=""/>
        <dsp:cNvSpPr/>
      </dsp:nvSpPr>
      <dsp:spPr>
        <a:xfrm>
          <a:off x="190583" y="2507316"/>
          <a:ext cx="346515" cy="3465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3C13AD-AEB2-4744-9737-18FCC6AE5082}">
      <dsp:nvSpPr>
        <dsp:cNvPr id="0" name=""/>
        <dsp:cNvSpPr/>
      </dsp:nvSpPr>
      <dsp:spPr>
        <a:xfrm>
          <a:off x="727681" y="2365560"/>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i="0" kern="1200" baseline="0" dirty="0"/>
            <a:t>4. </a:t>
          </a:r>
          <a:r>
            <a:rPr lang="pt-PT" sz="1600" b="1" kern="1200" dirty="0"/>
            <a:t>Para resolver o desafio do emprego dos jovens, Angola precisa de uma estratégia de emprego que equilibre as políticas para resultados a curto e longo prazo</a:t>
          </a:r>
          <a:endParaRPr lang="en-US" sz="1600" kern="1200" dirty="0"/>
        </a:p>
      </dsp:txBody>
      <dsp:txXfrm>
        <a:off x="727681" y="2365560"/>
        <a:ext cx="9330718" cy="630027"/>
      </dsp:txXfrm>
    </dsp:sp>
    <dsp:sp modelId="{43111580-7029-422D-A69B-A4482A54934C}">
      <dsp:nvSpPr>
        <dsp:cNvPr id="0" name=""/>
        <dsp:cNvSpPr/>
      </dsp:nvSpPr>
      <dsp:spPr>
        <a:xfrm>
          <a:off x="0" y="3153094"/>
          <a:ext cx="10058399" cy="63002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933E1D-8AD5-4DF8-9AAE-6EDE59F77D0F}">
      <dsp:nvSpPr>
        <dsp:cNvPr id="0" name=""/>
        <dsp:cNvSpPr/>
      </dsp:nvSpPr>
      <dsp:spPr>
        <a:xfrm>
          <a:off x="190583" y="3294850"/>
          <a:ext cx="346515" cy="3465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27100-A546-42DD-B75E-040A5D0BB2FE}">
      <dsp:nvSpPr>
        <dsp:cNvPr id="0" name=""/>
        <dsp:cNvSpPr/>
      </dsp:nvSpPr>
      <dsp:spPr>
        <a:xfrm>
          <a:off x="727681" y="3153094"/>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844550">
            <a:lnSpc>
              <a:spcPct val="100000"/>
            </a:lnSpc>
            <a:spcBef>
              <a:spcPct val="0"/>
            </a:spcBef>
            <a:spcAft>
              <a:spcPct val="35000"/>
            </a:spcAft>
            <a:buNone/>
          </a:pPr>
          <a:r>
            <a:rPr lang="en-US" sz="1900" kern="1200" dirty="0"/>
            <a:t>5. </a:t>
          </a:r>
          <a:r>
            <a:rPr lang="en-US" sz="1900" kern="1200" dirty="0" err="1">
              <a:solidFill>
                <a:srgbClr val="FFFFFF"/>
              </a:solidFill>
            </a:rPr>
            <a:t>Evidências</a:t>
          </a:r>
          <a:r>
            <a:rPr lang="en-US" sz="1900" kern="1200" dirty="0">
              <a:solidFill>
                <a:srgbClr val="FFFFFF"/>
              </a:solidFill>
            </a:rPr>
            <a:t> </a:t>
          </a:r>
          <a:r>
            <a:rPr lang="en-US" sz="1900" kern="1200" dirty="0" err="1">
              <a:solidFill>
                <a:srgbClr val="FFFFFF"/>
              </a:solidFill>
            </a:rPr>
            <a:t>internacionais</a:t>
          </a:r>
          <a:r>
            <a:rPr lang="en-US" sz="1900" kern="1200" dirty="0">
              <a:solidFill>
                <a:srgbClr val="FFFFFF"/>
              </a:solidFill>
            </a:rPr>
            <a:t> do </a:t>
          </a:r>
          <a:r>
            <a:rPr lang="en-US" sz="1900" kern="1200" dirty="0" err="1">
              <a:solidFill>
                <a:srgbClr val="FFFFFF"/>
              </a:solidFill>
            </a:rPr>
            <a:t>Programas</a:t>
          </a:r>
          <a:r>
            <a:rPr lang="en-US" sz="1900" kern="1200" dirty="0">
              <a:solidFill>
                <a:srgbClr val="FFFFFF"/>
              </a:solidFill>
            </a:rPr>
            <a:t> </a:t>
          </a:r>
          <a:r>
            <a:rPr lang="en-US" sz="1900" kern="1200" dirty="0" err="1">
              <a:solidFill>
                <a:srgbClr val="FFFFFF"/>
              </a:solidFill>
            </a:rPr>
            <a:t>Activos</a:t>
          </a:r>
          <a:r>
            <a:rPr lang="en-US" sz="1900" kern="1200" dirty="0">
              <a:solidFill>
                <a:srgbClr val="FFFFFF"/>
              </a:solidFill>
            </a:rPr>
            <a:t> de Mercado de </a:t>
          </a:r>
          <a:r>
            <a:rPr lang="en-US" sz="1900" kern="1200" dirty="0" err="1">
              <a:solidFill>
                <a:srgbClr val="FFFFFF"/>
              </a:solidFill>
            </a:rPr>
            <a:t>Trabalho</a:t>
          </a:r>
          <a:endParaRPr lang="en-US" sz="1900" kern="1200" dirty="0"/>
        </a:p>
      </dsp:txBody>
      <dsp:txXfrm>
        <a:off x="727681" y="3153094"/>
        <a:ext cx="9330718" cy="630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D166C-B49D-47C6-AF37-1FAE526D7F38}">
      <dsp:nvSpPr>
        <dsp:cNvPr id="0" name=""/>
        <dsp:cNvSpPr/>
      </dsp:nvSpPr>
      <dsp:spPr>
        <a:xfrm>
          <a:off x="0" y="4252987"/>
          <a:ext cx="6797675" cy="139592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a:t>Fortalecer a capacidade institucional.</a:t>
          </a:r>
          <a:endParaRPr lang="en-US" sz="1400" kern="1200"/>
        </a:p>
      </dsp:txBody>
      <dsp:txXfrm>
        <a:off x="0" y="4252987"/>
        <a:ext cx="6797675" cy="1395925"/>
      </dsp:txXfrm>
    </dsp:sp>
    <dsp:sp modelId="{8B29A93E-6011-45B5-84FC-7C0851EC423B}">
      <dsp:nvSpPr>
        <dsp:cNvPr id="0" name=""/>
        <dsp:cNvSpPr/>
      </dsp:nvSpPr>
      <dsp:spPr>
        <a:xfrm rot="10800000">
          <a:off x="0" y="2126993"/>
          <a:ext cx="6797675" cy="2146933"/>
        </a:xfrm>
        <a:prstGeom prst="upArrowCallou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a:t>Facilitar a transição dos jovens vulneráveis para o emprego</a:t>
          </a:r>
          <a:r>
            <a:rPr lang="pt-PT" sz="1400" kern="1200"/>
            <a:t> e o caminho para melhorar a produtividade (promovendo os primeiros empregos através do aprimoramento de habilidades, intermediação, incentivos ao emprego; promovendo o empreendedorismo, e a utilização da tecnologia, etc.);</a:t>
          </a:r>
          <a:endParaRPr lang="en-US" sz="1400" kern="1200"/>
        </a:p>
      </dsp:txBody>
      <dsp:txXfrm rot="10800000">
        <a:off x="0" y="2126993"/>
        <a:ext cx="6797675" cy="1395013"/>
      </dsp:txXfrm>
    </dsp:sp>
    <dsp:sp modelId="{51D85B93-826D-4827-85F3-95746C4DD18A}">
      <dsp:nvSpPr>
        <dsp:cNvPr id="0" name=""/>
        <dsp:cNvSpPr/>
      </dsp:nvSpPr>
      <dsp:spPr>
        <a:xfrm rot="10800000">
          <a:off x="0" y="998"/>
          <a:ext cx="6797675" cy="2146933"/>
        </a:xfrm>
        <a:prstGeom prst="upArrowCallou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dirty="0"/>
            <a:t>Melhorar a produtividade dos jovens vulneráveis</a:t>
          </a:r>
          <a:r>
            <a:rPr lang="pt-PT" sz="1400" kern="1200" dirty="0"/>
            <a:t> que estão presos em empregos de baixa qualidade (por exemplo, melhorar e certificar habilidades relevantes para o emprego e modernização de estágios, incluindo a alavancagem da tecnologia, utilização de inovações digitais para conectar trabalhadores por conta própria/</a:t>
          </a:r>
          <a:r>
            <a:rPr lang="pt-PT" sz="1400" kern="1200" dirty="0" err="1"/>
            <a:t>microempreendedores</a:t>
          </a:r>
          <a:r>
            <a:rPr lang="pt-PT" sz="1400" kern="1200" dirty="0"/>
            <a:t> aos mercados, e outras ferramentas de aumento de produtividade, etc.);</a:t>
          </a:r>
          <a:endParaRPr lang="en-US" sz="1400" kern="1200" dirty="0"/>
        </a:p>
      </dsp:txBody>
      <dsp:txXfrm rot="10800000">
        <a:off x="0" y="998"/>
        <a:ext cx="6797675" cy="139501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C23893-CF8C-4502-B6C4-87E3DACB66BB}" type="datetimeFigureOut">
              <a:rPr lang="en-US" smtClean="0"/>
              <a:t>4/26/2024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CCCC3-C1B9-48ED-8024-2E404D6ED2DD}" type="slidenum">
              <a:rPr lang="en-US" smtClean="0"/>
              <a:t>‹nº›</a:t>
            </a:fld>
            <a:endParaRPr lang="en-US"/>
          </a:p>
        </p:txBody>
      </p:sp>
    </p:spTree>
    <p:extLst>
      <p:ext uri="{BB962C8B-B14F-4D97-AF65-F5344CB8AC3E}">
        <p14:creationId xmlns:p14="http://schemas.microsoft.com/office/powerpoint/2010/main" val="2570929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Mention formal private sector.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Link to working conditions of types of jobs</a:t>
            </a:r>
          </a:p>
        </p:txBody>
      </p:sp>
      <p:sp>
        <p:nvSpPr>
          <p:cNvPr id="4" name="Slide Number Placeholder 3"/>
          <p:cNvSpPr>
            <a:spLocks noGrp="1"/>
          </p:cNvSpPr>
          <p:nvPr>
            <p:ph type="sldNum" sz="quarter" idx="5"/>
          </p:nvPr>
        </p:nvSpPr>
        <p:spPr/>
        <p:txBody>
          <a:bodyPr/>
          <a:lstStyle/>
          <a:p>
            <a:fld id="{AE8882B4-01CF-45CF-BDED-974692A4F02D}" type="slidenum">
              <a:rPr lang="en-US" smtClean="0"/>
              <a:t>3</a:t>
            </a:fld>
            <a:endParaRPr lang="en-US"/>
          </a:p>
        </p:txBody>
      </p:sp>
    </p:spTree>
    <p:extLst>
      <p:ext uri="{BB962C8B-B14F-4D97-AF65-F5344CB8AC3E}">
        <p14:creationId xmlns:p14="http://schemas.microsoft.com/office/powerpoint/2010/main" val="223142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Women statistics</a:t>
            </a:r>
          </a:p>
          <a:p>
            <a:r>
              <a:rPr lang="en-US" dirty="0"/>
              <a:t>Adult statistics</a:t>
            </a:r>
          </a:p>
          <a:p>
            <a:endParaRPr lang="en-US" dirty="0"/>
          </a:p>
        </p:txBody>
      </p:sp>
      <p:sp>
        <p:nvSpPr>
          <p:cNvPr id="4" name="Slide Number Placeholder 3"/>
          <p:cNvSpPr>
            <a:spLocks noGrp="1"/>
          </p:cNvSpPr>
          <p:nvPr>
            <p:ph type="sldNum" sz="quarter" idx="5"/>
          </p:nvPr>
        </p:nvSpPr>
        <p:spPr/>
        <p:txBody>
          <a:bodyPr/>
          <a:lstStyle/>
          <a:p>
            <a:fld id="{AE8882B4-01CF-45CF-BDED-974692A4F02D}" type="slidenum">
              <a:rPr lang="en-US" smtClean="0"/>
              <a:t>4</a:t>
            </a:fld>
            <a:endParaRPr lang="en-US"/>
          </a:p>
        </p:txBody>
      </p:sp>
    </p:spTree>
    <p:extLst>
      <p:ext uri="{BB962C8B-B14F-4D97-AF65-F5344CB8AC3E}">
        <p14:creationId xmlns:p14="http://schemas.microsoft.com/office/powerpoint/2010/main" val="38037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err="1"/>
              <a:t>Aproximadamente</a:t>
            </a:r>
            <a:r>
              <a:rPr lang="en-US" sz="1200" b="1" i="0" u="none" strike="noStrike" baseline="0" dirty="0"/>
              <a:t> 57 PAMT </a:t>
            </a:r>
            <a:r>
              <a:rPr lang="en-US" sz="1200" b="1" i="0" u="none" strike="noStrike" baseline="0" dirty="0" err="1"/>
              <a:t>sao</a:t>
            </a:r>
            <a:r>
              <a:rPr lang="en-US" sz="1200" b="1" i="0" u="none" strike="noStrike" baseline="0" dirty="0"/>
              <a:t> </a:t>
            </a:r>
            <a:r>
              <a:rPr lang="en-US" sz="1200" b="1" i="0" u="none" strike="noStrike" baseline="0" dirty="0" err="1"/>
              <a:t>implementados</a:t>
            </a:r>
            <a:r>
              <a:rPr lang="en-US" sz="1200" b="1" i="0" u="none" strike="noStrike" baseline="0" dirty="0"/>
              <a:t> a um </a:t>
            </a:r>
            <a:r>
              <a:rPr lang="en-US" sz="1200" b="1" i="0" u="none" strike="noStrike" baseline="0" dirty="0" err="1"/>
              <a:t>custo</a:t>
            </a:r>
            <a:r>
              <a:rPr lang="en-US" sz="1200" b="1" i="0" u="none" strike="noStrike" baseline="0" dirty="0"/>
              <a:t> </a:t>
            </a:r>
            <a:r>
              <a:rPr lang="en-US" sz="1200" b="1" i="0" u="none" strike="noStrike" baseline="0" dirty="0" err="1"/>
              <a:t>anual</a:t>
            </a:r>
            <a:r>
              <a:rPr lang="en-US" sz="1200" b="1" i="0" u="none" strike="noStrike" baseline="0" dirty="0"/>
              <a:t> de </a:t>
            </a:r>
            <a:r>
              <a:rPr lang="en-US" sz="1200" b="1" i="0" u="none" strike="noStrike" baseline="0" dirty="0" err="1"/>
              <a:t>mais</a:t>
            </a:r>
            <a:r>
              <a:rPr lang="en-US" sz="1200" b="1" i="0" u="none" strike="noStrike" baseline="0" dirty="0"/>
              <a:t> de 630 mil </a:t>
            </a:r>
            <a:r>
              <a:rPr lang="en-US" sz="1200" b="1" i="0" u="none" strike="noStrike" baseline="0" dirty="0" err="1"/>
              <a:t>milhões</a:t>
            </a:r>
            <a:r>
              <a:rPr lang="en-US" sz="1200" b="1" i="0" u="none" strike="noStrike" baseline="0" dirty="0"/>
              <a:t> de kwanzas, </a:t>
            </a:r>
            <a:r>
              <a:rPr lang="en-US" sz="1200" b="1" i="0" u="none" strike="noStrike" baseline="0" dirty="0" err="1"/>
              <a:t>Os</a:t>
            </a:r>
            <a:r>
              <a:rPr lang="en-US" sz="1200" b="1" i="0" u="none" strike="noStrike" baseline="0" dirty="0"/>
              <a:t> PAMT de Angola </a:t>
            </a:r>
            <a:r>
              <a:rPr lang="en-US" sz="1200" b="1" i="0" u="none" strike="noStrike" baseline="0" dirty="0" err="1"/>
              <a:t>são</a:t>
            </a:r>
            <a:r>
              <a:rPr lang="en-US" sz="1200" b="1" i="0" u="none" strike="noStrike" baseline="0" dirty="0"/>
              <a:t> </a:t>
            </a:r>
            <a:r>
              <a:rPr lang="en-US" sz="1200" b="1" i="0" u="none" strike="noStrike" baseline="0" dirty="0" err="1"/>
              <a:t>geralmente</a:t>
            </a:r>
            <a:r>
              <a:rPr lang="en-US" sz="1200" b="1" i="0" u="none" strike="noStrike" baseline="0" dirty="0"/>
              <a:t> de </a:t>
            </a:r>
            <a:r>
              <a:rPr lang="en-US" sz="1200" b="1" i="0" u="none" strike="noStrike" baseline="0" dirty="0" err="1"/>
              <a:t>escala</a:t>
            </a:r>
            <a:r>
              <a:rPr lang="en-US" sz="1200" b="1" i="0" u="none" strike="noStrike" baseline="0" dirty="0"/>
              <a:t> </a:t>
            </a:r>
            <a:r>
              <a:rPr lang="en-US" sz="1200" b="1" i="0" u="none" strike="noStrike" baseline="0" dirty="0" err="1"/>
              <a:t>limitada</a:t>
            </a:r>
            <a:r>
              <a:rPr lang="en-US" sz="1200" b="1" i="0" u="none" strike="noStrike" baseline="0" dirty="0"/>
              <a:t>, </a:t>
            </a:r>
            <a:r>
              <a:rPr lang="en-US" sz="1200" b="1" i="0" u="none" strike="noStrike" baseline="0" dirty="0" err="1"/>
              <a:t>têm</a:t>
            </a:r>
            <a:r>
              <a:rPr lang="en-US" sz="1200" b="1" i="0" u="none" strike="noStrike" baseline="0" dirty="0"/>
              <a:t> </a:t>
            </a:r>
            <a:r>
              <a:rPr lang="en-US" sz="1200" b="1" i="0" u="none" strike="noStrike" baseline="0" dirty="0" err="1"/>
              <a:t>critérios</a:t>
            </a:r>
            <a:r>
              <a:rPr lang="en-US" sz="1200" b="1" i="0" u="none" strike="noStrike" baseline="0" dirty="0"/>
              <a:t> de </a:t>
            </a:r>
            <a:r>
              <a:rPr lang="en-US" sz="1200" b="1" i="0" u="none" strike="noStrike" baseline="0" dirty="0" err="1"/>
              <a:t>elegibilidade</a:t>
            </a:r>
            <a:r>
              <a:rPr lang="en-US" sz="1200" b="1" i="0" u="none" strike="noStrike" baseline="0" dirty="0"/>
              <a:t> </a:t>
            </a:r>
            <a:r>
              <a:rPr lang="en-US" sz="1200" b="1" i="0" u="none" strike="noStrike" baseline="0" dirty="0" err="1"/>
              <a:t>restritivos</a:t>
            </a:r>
            <a:r>
              <a:rPr lang="en-US" sz="1200" b="1" i="0" u="none" strike="noStrike" baseline="0" dirty="0"/>
              <a:t>, </a:t>
            </a:r>
            <a:r>
              <a:rPr lang="en-US" sz="1200" b="1" i="0" u="none" strike="noStrike" baseline="0" dirty="0" err="1"/>
              <a:t>são</a:t>
            </a:r>
            <a:r>
              <a:rPr lang="en-US" sz="1200" b="1" i="0" u="none" strike="noStrike" baseline="0" dirty="0"/>
              <a:t> </a:t>
            </a:r>
            <a:r>
              <a:rPr lang="en-US" sz="1200" b="1" i="0" u="none" strike="noStrike" baseline="0" dirty="0" err="1"/>
              <a:t>fragmentados</a:t>
            </a:r>
            <a:r>
              <a:rPr lang="en-US" sz="1200" b="1" i="0" u="none" strike="noStrike" baseline="0" dirty="0"/>
              <a:t> e, </a:t>
            </a:r>
            <a:r>
              <a:rPr lang="en-US" sz="1200" b="1" i="0" u="none" strike="noStrike" baseline="0" dirty="0" err="1"/>
              <a:t>em</a:t>
            </a:r>
            <a:r>
              <a:rPr lang="en-US" sz="1200" b="1" i="0" u="none" strike="noStrike" baseline="0" dirty="0"/>
              <a:t> </a:t>
            </a:r>
            <a:r>
              <a:rPr lang="en-US" sz="1200" b="1" i="0" u="none" strike="noStrike" baseline="0" dirty="0" err="1"/>
              <a:t>muitos</a:t>
            </a:r>
            <a:r>
              <a:rPr lang="en-US" sz="1200" b="1" i="0" u="none" strike="noStrike" baseline="0" dirty="0"/>
              <a:t> </a:t>
            </a:r>
            <a:r>
              <a:rPr lang="en-US" sz="1200" b="1" i="0" u="none" strike="noStrike" baseline="0" dirty="0" err="1"/>
              <a:t>casos</a:t>
            </a:r>
            <a:r>
              <a:rPr lang="en-US" sz="1200" b="1" i="0" u="none" strike="noStrike" baseline="0" dirty="0"/>
              <a:t>, </a:t>
            </a:r>
            <a:r>
              <a:rPr lang="en-US" sz="1200" b="1" i="0" u="none" strike="noStrike" baseline="0" dirty="0" err="1"/>
              <a:t>têm</a:t>
            </a:r>
            <a:r>
              <a:rPr lang="en-US" sz="1200" b="1" i="0" u="none" strike="noStrike" baseline="0" dirty="0"/>
              <a:t> </a:t>
            </a:r>
            <a:r>
              <a:rPr lang="en-US" sz="1200" b="1" i="0" u="none" strike="noStrike" baseline="0" dirty="0" err="1"/>
              <a:t>objectivos</a:t>
            </a:r>
            <a:r>
              <a:rPr lang="en-US" sz="1200" b="1" i="0" u="none" strike="noStrike" baseline="0" dirty="0"/>
              <a:t> </a:t>
            </a:r>
            <a:r>
              <a:rPr lang="en-US" sz="1200" b="1" i="0" u="none" strike="noStrike" baseline="0" dirty="0" err="1"/>
              <a:t>coincidentes</a:t>
            </a:r>
            <a:endParaRPr lang="en-US" sz="1200" dirty="0"/>
          </a:p>
          <a:p>
            <a:endParaRPr lang="en-US" dirty="0"/>
          </a:p>
        </p:txBody>
      </p:sp>
      <p:sp>
        <p:nvSpPr>
          <p:cNvPr id="4" name="Slide Number Placeholder 3"/>
          <p:cNvSpPr>
            <a:spLocks noGrp="1"/>
          </p:cNvSpPr>
          <p:nvPr>
            <p:ph type="sldNum" sz="quarter" idx="5"/>
          </p:nvPr>
        </p:nvSpPr>
        <p:spPr/>
        <p:txBody>
          <a:bodyPr/>
          <a:lstStyle/>
          <a:p>
            <a:fld id="{88ACCCC3-C1B9-48ED-8024-2E404D6ED2DD}" type="slidenum">
              <a:rPr lang="en-US" smtClean="0"/>
              <a:t>5</a:t>
            </a:fld>
            <a:endParaRPr lang="en-US"/>
          </a:p>
        </p:txBody>
      </p:sp>
    </p:spTree>
    <p:extLst>
      <p:ext uri="{BB962C8B-B14F-4D97-AF65-F5344CB8AC3E}">
        <p14:creationId xmlns:p14="http://schemas.microsoft.com/office/powerpoint/2010/main" val="199130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‹nº›</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37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108951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325421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341581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‹nº›</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34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1588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4A816E-15D0-49A3-9B85-4A4763225A2F}"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2385197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4A816E-15D0-49A3-9B85-4A4763225A2F}" type="datetimeFigureOut">
              <a:rPr lang="en-US" smtClean="0"/>
              <a:t>4/26/2024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285047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04A816E-15D0-49A3-9B85-4A4763225A2F}" type="datetimeFigureOut">
              <a:rPr lang="en-US" smtClean="0"/>
              <a:t>4/26/2024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216934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BF9B82B-88F0-4A61-BC63-F804AF50A19C}" type="slidenum">
              <a:rPr lang="en-US" smtClean="0"/>
              <a:t>‹nº›</a:t>
            </a:fld>
            <a:endParaRPr lang="en-US"/>
          </a:p>
        </p:txBody>
      </p:sp>
    </p:spTree>
    <p:extLst>
      <p:ext uri="{BB962C8B-B14F-4D97-AF65-F5344CB8AC3E}">
        <p14:creationId xmlns:p14="http://schemas.microsoft.com/office/powerpoint/2010/main" val="88468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9B82B-88F0-4A61-BC63-F804AF50A19C}" type="slidenum">
              <a:rPr lang="en-US" smtClean="0"/>
              <a:t>‹nº›</a:t>
            </a:fld>
            <a:endParaRPr lang="en-US"/>
          </a:p>
        </p:txBody>
      </p:sp>
    </p:spTree>
    <p:extLst>
      <p:ext uri="{BB962C8B-B14F-4D97-AF65-F5344CB8AC3E}">
        <p14:creationId xmlns:p14="http://schemas.microsoft.com/office/powerpoint/2010/main" val="186246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04A816E-15D0-49A3-9B85-4A4763225A2F}" type="datetimeFigureOut">
              <a:rPr lang="en-US" smtClean="0"/>
              <a:t>4/26/2024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BF9B82B-88F0-4A61-BC63-F804AF50A19C}" type="slidenum">
              <a:rPr lang="en-US" smtClean="0"/>
              <a:t>‹nº›</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9507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Subtitle 4">
            <a:extLst>
              <a:ext uri="{FF2B5EF4-FFF2-40B4-BE49-F238E27FC236}">
                <a16:creationId xmlns:a16="http://schemas.microsoft.com/office/drawing/2014/main" id="{DD0CFF0F-CE14-0D97-8BBB-E97C2DD6DB0F}"/>
              </a:ext>
            </a:extLst>
          </p:cNvPr>
          <p:cNvSpPr>
            <a:spLocks noGrp="1"/>
          </p:cNvSpPr>
          <p:nvPr>
            <p:ph type="subTitle" idx="1"/>
          </p:nvPr>
        </p:nvSpPr>
        <p:spPr>
          <a:xfrm>
            <a:off x="1100051" y="5225240"/>
            <a:ext cx="10058400" cy="1143000"/>
          </a:xfrm>
        </p:spPr>
        <p:txBody>
          <a:bodyPr>
            <a:normAutofit/>
          </a:bodyPr>
          <a:lstStyle/>
          <a:p>
            <a:r>
              <a:rPr lang="en-US" dirty="0">
                <a:solidFill>
                  <a:srgbClr val="FFFFFF"/>
                </a:solidFill>
              </a:rPr>
              <a:t>Abril 26, 2024</a:t>
            </a:r>
          </a:p>
          <a:p>
            <a:r>
              <a:rPr lang="en-US" dirty="0">
                <a:solidFill>
                  <a:srgbClr val="FFFFFF"/>
                </a:solidFill>
              </a:rPr>
              <a:t>EMMA MONSALVE (Banco </a:t>
            </a:r>
            <a:r>
              <a:rPr lang="en-US" dirty="0" err="1">
                <a:solidFill>
                  <a:srgbClr val="FFFFFF"/>
                </a:solidFill>
              </a:rPr>
              <a:t>mundial</a:t>
            </a:r>
            <a:r>
              <a:rPr lang="en-US" dirty="0">
                <a:solidFill>
                  <a:srgbClr val="FFFFFF"/>
                </a:solidFill>
              </a:rPr>
              <a:t>)</a:t>
            </a:r>
          </a:p>
        </p:txBody>
      </p:sp>
      <p:sp>
        <p:nvSpPr>
          <p:cNvPr id="14" name="Rectangle 13">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464C7AA-6058-66B8-6C0A-C8AC260C3484}"/>
              </a:ext>
            </a:extLst>
          </p:cNvPr>
          <p:cNvSpPr>
            <a:spLocks noGrp="1"/>
          </p:cNvSpPr>
          <p:nvPr>
            <p:ph type="ctrTitle"/>
          </p:nvPr>
        </p:nvSpPr>
        <p:spPr>
          <a:xfrm>
            <a:off x="1097280" y="758952"/>
            <a:ext cx="10058400" cy="3892168"/>
          </a:xfrm>
        </p:spPr>
        <p:txBody>
          <a:bodyPr>
            <a:normAutofit/>
          </a:bodyPr>
          <a:lstStyle/>
          <a:p>
            <a:r>
              <a:rPr lang="pt-BR" sz="5600">
                <a:solidFill>
                  <a:srgbClr val="FFFFFF"/>
                </a:solidFill>
              </a:rPr>
              <a:t>EMPREGOS PARA A JUVENTUDE</a:t>
            </a:r>
            <a:br>
              <a:rPr lang="pt-BR" sz="5600">
                <a:solidFill>
                  <a:srgbClr val="FFFFFF"/>
                </a:solidFill>
              </a:rPr>
            </a:br>
            <a:r>
              <a:rPr lang="pt-BR" sz="5600">
                <a:solidFill>
                  <a:srgbClr val="FFFFFF"/>
                </a:solidFill>
              </a:rPr>
              <a:t>ANGOLANA: OPORTUNIDADES, DESAFIOS</a:t>
            </a:r>
            <a:br>
              <a:rPr lang="pt-BR" sz="5600">
                <a:solidFill>
                  <a:srgbClr val="FFFFFF"/>
                </a:solidFill>
              </a:rPr>
            </a:br>
            <a:r>
              <a:rPr lang="pt-BR" sz="5600">
                <a:solidFill>
                  <a:srgbClr val="FFFFFF"/>
                </a:solidFill>
              </a:rPr>
              <a:t>E ORIENTAÇÕES DE POLÍTICAS</a:t>
            </a:r>
            <a:endParaRPr lang="en-US" sz="5600">
              <a:solidFill>
                <a:srgbClr val="FFFFFF"/>
              </a:solidFill>
            </a:endParaRPr>
          </a:p>
        </p:txBody>
      </p:sp>
    </p:spTree>
    <p:extLst>
      <p:ext uri="{BB962C8B-B14F-4D97-AF65-F5344CB8AC3E}">
        <p14:creationId xmlns:p14="http://schemas.microsoft.com/office/powerpoint/2010/main" val="4485712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F713BC1-43F4-4EE5-B537-624599388935}"/>
              </a:ext>
            </a:extLst>
          </p:cNvPr>
          <p:cNvSpPr>
            <a:spLocks noGrp="1"/>
          </p:cNvSpPr>
          <p:nvPr>
            <p:ph type="title"/>
          </p:nvPr>
        </p:nvSpPr>
        <p:spPr>
          <a:xfrm>
            <a:off x="492370" y="605896"/>
            <a:ext cx="3084844" cy="5646208"/>
          </a:xfrm>
        </p:spPr>
        <p:txBody>
          <a:bodyPr anchor="ctr">
            <a:normAutofit/>
          </a:bodyPr>
          <a:lstStyle/>
          <a:p>
            <a:r>
              <a:rPr lang="es-ES" sz="3300" dirty="0">
                <a:solidFill>
                  <a:srgbClr val="FFFFFF"/>
                </a:solidFill>
              </a:rPr>
              <a:t>Programas de emprendimiento</a:t>
            </a:r>
            <a:endParaRPr lang="en-US" sz="3300" dirty="0">
              <a:solidFill>
                <a:srgbClr val="FFFFFF"/>
              </a:solidFill>
            </a:endParaRPr>
          </a:p>
        </p:txBody>
      </p:sp>
      <p:sp>
        <p:nvSpPr>
          <p:cNvPr id="29" name="Rectangle 2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Content Placeholder 2">
            <a:extLst>
              <a:ext uri="{FF2B5EF4-FFF2-40B4-BE49-F238E27FC236}">
                <a16:creationId xmlns:a16="http://schemas.microsoft.com/office/drawing/2014/main" id="{BA58E539-4E70-787C-DEE6-A6B2889C47DC}"/>
              </a:ext>
            </a:extLst>
          </p:cNvPr>
          <p:cNvSpPr>
            <a:spLocks noGrp="1"/>
          </p:cNvSpPr>
          <p:nvPr>
            <p:ph idx="1"/>
          </p:nvPr>
        </p:nvSpPr>
        <p:spPr>
          <a:xfrm>
            <a:off x="4742016" y="605896"/>
            <a:ext cx="6413663" cy="5646208"/>
          </a:xfrm>
        </p:spPr>
        <p:txBody>
          <a:bodyPr anchor="ctr">
            <a:normAutofit/>
          </a:bodyPr>
          <a:lstStyle/>
          <a:p>
            <a:r>
              <a:rPr lang="pt-BR" sz="1700" dirty="0"/>
              <a:t>Para jovens ou populações vulneráveis têm impactos positivos (e grandes) nos resultados do mercado de trabalho a longo prazo (Cho e Honorati, 2014; Kluve et. al., 2016; Anam , 2018).</a:t>
            </a:r>
          </a:p>
          <a:p>
            <a:r>
              <a:rPr lang="pt-BR" sz="1700" dirty="0"/>
              <a:t>A formação de pequenas empresas aumenta os lucros e as vendas, em média, de cinco a 10 por cento (McKenzie, 2020). </a:t>
            </a:r>
          </a:p>
          <a:p>
            <a:r>
              <a:rPr lang="pt-BR" sz="1700" u="sng" dirty="0"/>
              <a:t>As injeções de capital  combinadas com a formação parecem produzir impactos maiores do que o microcrédito; em média,(Blattman e Ralston, 2015).</a:t>
            </a:r>
          </a:p>
          <a:p>
            <a:pPr>
              <a:buFont typeface="Arial" panose="020B0604020202020204" pitchFamily="34" charset="0"/>
              <a:buChar char="•"/>
            </a:pPr>
            <a:r>
              <a:rPr lang="pt-BR" sz="1700" i="1" dirty="0"/>
              <a:t>O Programa Graduating the Ultra-Poor do </a:t>
            </a:r>
            <a:r>
              <a:rPr lang="pt-BR" sz="1700" b="1" i="1" dirty="0"/>
              <a:t>Gana</a:t>
            </a:r>
            <a:r>
              <a:rPr lang="pt-BR" sz="1700" i="1" dirty="0"/>
              <a:t> </a:t>
            </a:r>
            <a:r>
              <a:rPr lang="pt-BR" sz="1700" dirty="0"/>
              <a:t>envolveu a transferência de um activo produtivo, formação, apoio ao consumo e coaching para estimular a transição sustentável para o auto-emprego. </a:t>
            </a:r>
          </a:p>
          <a:p>
            <a:pPr>
              <a:buFont typeface="Arial" panose="020B0604020202020204" pitchFamily="34" charset="0"/>
              <a:buChar char="•"/>
            </a:pPr>
            <a:r>
              <a:rPr lang="pt-BR" sz="1700" i="1" dirty="0"/>
              <a:t>O Programa de Oportunidades para a Juventude (YOP) do </a:t>
            </a:r>
            <a:r>
              <a:rPr lang="pt-BR" sz="1700" b="1" i="1" dirty="0"/>
              <a:t>Uganda</a:t>
            </a:r>
            <a:r>
              <a:rPr lang="pt-BR" sz="1700" i="1" dirty="0"/>
              <a:t> </a:t>
            </a:r>
            <a:r>
              <a:rPr lang="pt-BR" sz="1700" dirty="0"/>
              <a:t>visa especificamente mitigar as restrições de capital para os jovens pobres e vulneráveis através de subsídios para formação profissional não agrícola e criação de empresas.</a:t>
            </a:r>
          </a:p>
          <a:p>
            <a:pPr>
              <a:buFont typeface="Arial" panose="020B0604020202020204" pitchFamily="34" charset="0"/>
              <a:buChar char="•"/>
            </a:pPr>
            <a:r>
              <a:rPr lang="pt-BR" sz="1700" i="1" dirty="0"/>
              <a:t>O programa de Empoderamento Económico das Raparigas Adolescentes da </a:t>
            </a:r>
            <a:r>
              <a:rPr lang="pt-BR" sz="1700" b="1" i="1" dirty="0"/>
              <a:t>Libéria</a:t>
            </a:r>
            <a:r>
              <a:rPr lang="pt-BR" sz="1700" dirty="0"/>
              <a:t> combinou seis meses de formação em sala de aula, seguidos de serviços de emprego, através de seis meses de apoio de acompanhamento para iniciar um negócio ou ingressar num emprego assalariado. </a:t>
            </a:r>
            <a:endParaRPr lang="en-US" sz="1700" dirty="0"/>
          </a:p>
        </p:txBody>
      </p:sp>
    </p:spTree>
    <p:extLst>
      <p:ext uri="{BB962C8B-B14F-4D97-AF65-F5344CB8AC3E}">
        <p14:creationId xmlns:p14="http://schemas.microsoft.com/office/powerpoint/2010/main" val="391489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FF40205-1415-6FE3-0A54-8858FDB5B0A5}"/>
              </a:ext>
            </a:extLst>
          </p:cNvPr>
          <p:cNvSpPr>
            <a:spLocks noGrp="1"/>
          </p:cNvSpPr>
          <p:nvPr>
            <p:ph type="title"/>
          </p:nvPr>
        </p:nvSpPr>
        <p:spPr>
          <a:xfrm>
            <a:off x="492370" y="605896"/>
            <a:ext cx="3084844" cy="5646208"/>
          </a:xfrm>
        </p:spPr>
        <p:txBody>
          <a:bodyPr anchor="ctr">
            <a:normAutofit/>
          </a:bodyPr>
          <a:lstStyle/>
          <a:p>
            <a:r>
              <a:rPr lang="pt-BR" sz="3600">
                <a:solidFill>
                  <a:srgbClr val="FFFFFF"/>
                </a:solidFill>
              </a:rPr>
              <a:t>Programas de treinamento em sala de aula e local de trabalho</a:t>
            </a:r>
            <a:endParaRPr lang="en-US" sz="3600">
              <a:solidFill>
                <a:srgbClr val="FFFFFF"/>
              </a:solidFill>
            </a:endParaRPr>
          </a:p>
        </p:txBody>
      </p:sp>
      <p:sp>
        <p:nvSpPr>
          <p:cNvPr id="21" name="Rectangle 20">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DA331E83-A4C3-0D26-BF62-AC44A757636C}"/>
              </a:ext>
            </a:extLst>
          </p:cNvPr>
          <p:cNvSpPr>
            <a:spLocks noGrp="1"/>
          </p:cNvSpPr>
          <p:nvPr>
            <p:ph idx="1"/>
          </p:nvPr>
        </p:nvSpPr>
        <p:spPr>
          <a:xfrm>
            <a:off x="4742016" y="605896"/>
            <a:ext cx="6413663" cy="5646208"/>
          </a:xfrm>
        </p:spPr>
        <p:txBody>
          <a:bodyPr anchor="ctr">
            <a:normAutofit/>
          </a:bodyPr>
          <a:lstStyle/>
          <a:p>
            <a:r>
              <a:rPr lang="pt-BR" sz="1700" dirty="0"/>
              <a:t>Os programas de formação em sala de aula, com duração e conteúdo adequados, podem ter um impacto positivo nos resultados do mercado de trabalho a longo prazo.</a:t>
            </a:r>
          </a:p>
          <a:p>
            <a:r>
              <a:rPr lang="pt-BR" sz="1700" dirty="0"/>
              <a:t>A curto prazo, o processo de aprendizagem pode ser acelerado através de </a:t>
            </a:r>
            <a:r>
              <a:rPr lang="pt-BR" sz="1700" u="sng" dirty="0"/>
              <a:t>programas de formação que incentivem programas presenciais a integrar a formação no local de trabalho nos seus currículos.</a:t>
            </a:r>
          </a:p>
          <a:p>
            <a:r>
              <a:rPr lang="pt-BR" sz="1700" i="1" dirty="0"/>
              <a:t>Os programas Jóvenes na </a:t>
            </a:r>
            <a:r>
              <a:rPr lang="pt-BR" sz="1700" b="1" i="1" dirty="0"/>
              <a:t>América Latina e no Caribe </a:t>
            </a:r>
            <a:r>
              <a:rPr lang="pt-BR" sz="1700" dirty="0"/>
              <a:t>desenvolveram um modelo voltado para jovens vulneráveis com um pacote conjunto de três a seis meses de treinamento técnico em sala de aula em profissões pouco qualificadas, desenvolvimento de habilidades socioemocionais, e um programa de um a três meses aprendizagem no setor privado.  O programa inclui um subsídio para cobrir não só despesas básicas de transporte e alimentação (e despesas com cuidados infantis para jovens mães) dos jovens participantes, para compensar o custo de oportunidade da participação no programa.</a:t>
            </a:r>
          </a:p>
          <a:p>
            <a:r>
              <a:rPr lang="pt-BR" sz="1700" dirty="0"/>
              <a:t>O programa tem efeitos positivos na empregabilidade, na formalidade e/ou nos rendimentos, especialmente entre as mulheres e os jovens mais vulneráveis (Ibarrarán e Rosas, 2009). </a:t>
            </a:r>
          </a:p>
        </p:txBody>
      </p:sp>
    </p:spTree>
    <p:extLst>
      <p:ext uri="{BB962C8B-B14F-4D97-AF65-F5344CB8AC3E}">
        <p14:creationId xmlns:p14="http://schemas.microsoft.com/office/powerpoint/2010/main" val="2249752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160CE51-34D8-89DD-F341-C0C4B044808E}"/>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Programas de treinamento no trabalho</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8D09781-76C3-80E6-8D95-7A932CFCAE2C}"/>
              </a:ext>
            </a:extLst>
          </p:cNvPr>
          <p:cNvSpPr>
            <a:spLocks noGrp="1"/>
          </p:cNvSpPr>
          <p:nvPr>
            <p:ph idx="1"/>
          </p:nvPr>
        </p:nvSpPr>
        <p:spPr>
          <a:xfrm>
            <a:off x="4742016" y="605896"/>
            <a:ext cx="6413663" cy="5646208"/>
          </a:xfrm>
        </p:spPr>
        <p:txBody>
          <a:bodyPr anchor="ctr">
            <a:normAutofit/>
          </a:bodyPr>
          <a:lstStyle/>
          <a:p>
            <a:r>
              <a:rPr lang="pt-BR" sz="1700" dirty="0"/>
              <a:t>Há cada vez mais provas sobre a eficácia dos estágios e da aprendizagem na facilitação da entrada no mercado de trabalho, especialmente para os jovens que ingressam no mercado de trabalho. </a:t>
            </a:r>
          </a:p>
          <a:p>
            <a:r>
              <a:rPr lang="pt-BR" sz="1700" dirty="0"/>
              <a:t>Existem claros </a:t>
            </a:r>
            <a:r>
              <a:rPr lang="pt-BR" sz="1700" i="1" dirty="0"/>
              <a:t>efeitos positivos sobre o emprego, os rendimentos e a qualidade do emprego.</a:t>
            </a:r>
          </a:p>
          <a:p>
            <a:r>
              <a:rPr lang="pt-BR" sz="1700" dirty="0"/>
              <a:t>Monk et. al. (2008) estimam um aumento de 50 por cento nos rendimentos no </a:t>
            </a:r>
            <a:r>
              <a:rPr lang="pt-BR" sz="1700" b="1" dirty="0"/>
              <a:t>Gana</a:t>
            </a:r>
            <a:r>
              <a:rPr lang="pt-BR" sz="1700" dirty="0"/>
              <a:t> para indivíduos empregados que realizaram estágios de aprendizagem mas não tiveram educação formal.</a:t>
            </a:r>
          </a:p>
          <a:p>
            <a:r>
              <a:rPr lang="pt-BR" sz="1700" dirty="0"/>
              <a:t>Courseuil et. al. (2012) encontraram que um programa no </a:t>
            </a:r>
            <a:r>
              <a:rPr lang="pt-BR" sz="1700" b="1" dirty="0"/>
              <a:t>Brasil </a:t>
            </a:r>
            <a:r>
              <a:rPr lang="pt-BR" sz="1700" dirty="0"/>
              <a:t>aumentou a empregabilidade dos aprendizes.</a:t>
            </a:r>
          </a:p>
          <a:p>
            <a:r>
              <a:rPr lang="pt-BR" sz="1700" dirty="0"/>
              <a:t>Honorati (2015) conclui que </a:t>
            </a:r>
            <a:r>
              <a:rPr lang="pt-BR" sz="1700" u="sng" dirty="0"/>
              <a:t>a dupla natureza de um programa de estágio e de formação técnica </a:t>
            </a:r>
            <a:r>
              <a:rPr lang="pt-BR" sz="1700" dirty="0"/>
              <a:t>em sala de aula no </a:t>
            </a:r>
            <a:r>
              <a:rPr lang="pt-BR" sz="1700" b="1" dirty="0"/>
              <a:t>Quénia</a:t>
            </a:r>
            <a:r>
              <a:rPr lang="pt-BR" sz="1700" dirty="0"/>
              <a:t> aumenta em 15 por cento o emprego entre jovens vulneráveis do sexo masculino que estavam fora da escola e/ou não tinham emprego permanente. Também foram observados efeitos positivos sobre os rendimentos salariais entre mulheres e homens mais velhos.</a:t>
            </a:r>
            <a:endParaRPr lang="en-US" sz="1700" dirty="0"/>
          </a:p>
        </p:txBody>
      </p:sp>
    </p:spTree>
    <p:extLst>
      <p:ext uri="{BB962C8B-B14F-4D97-AF65-F5344CB8AC3E}">
        <p14:creationId xmlns:p14="http://schemas.microsoft.com/office/powerpoint/2010/main" val="3654021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551E32D-7ACB-217E-2C94-1A830E8CAFC5}"/>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Serviços de emprego</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D777A52-9B9B-526C-5664-12D7A8150222}"/>
              </a:ext>
            </a:extLst>
          </p:cNvPr>
          <p:cNvSpPr>
            <a:spLocks noGrp="1"/>
          </p:cNvSpPr>
          <p:nvPr>
            <p:ph idx="1"/>
          </p:nvPr>
        </p:nvSpPr>
        <p:spPr>
          <a:xfrm>
            <a:off x="4742016" y="605896"/>
            <a:ext cx="6413663" cy="5646208"/>
          </a:xfrm>
        </p:spPr>
        <p:txBody>
          <a:bodyPr anchor="ctr">
            <a:normAutofit/>
          </a:bodyPr>
          <a:lstStyle/>
          <a:p>
            <a:r>
              <a:rPr lang="pt-BR" sz="1700" dirty="0"/>
              <a:t>São rentáveis e têm impactos positivos na probabilidade de emprego, mas </a:t>
            </a:r>
            <a:r>
              <a:rPr lang="pt-BR" sz="1700" i="1" dirty="0"/>
              <a:t>só são úteis se os empregos estiverem a ser criados ou não preenchidos </a:t>
            </a:r>
            <a:r>
              <a:rPr lang="pt-BR" sz="1700" dirty="0"/>
              <a:t>(Betcherman et. al., 2004; Kluve et. al., 2016; McKenzie, 2017).</a:t>
            </a:r>
          </a:p>
          <a:p>
            <a:r>
              <a:rPr lang="pt-BR" sz="1700" dirty="0"/>
              <a:t>Os candidatos a emprego </a:t>
            </a:r>
            <a:r>
              <a:rPr lang="pt-BR" sz="1700" b="1" dirty="0"/>
              <a:t>etíopes </a:t>
            </a:r>
            <a:r>
              <a:rPr lang="pt-BR" sz="1700" dirty="0"/>
              <a:t>que recorreram aos serviços de emprego tinham 6,8 pontos percentuais mais probabilidades de encontrar emprego em comparação com o grupo de controlo (Franklin, 2015).</a:t>
            </a:r>
          </a:p>
          <a:p>
            <a:r>
              <a:rPr lang="pt-BR" sz="1700" dirty="0"/>
              <a:t>Jensen (2012) conclui que o emprego é 2,4 pontos percentuais mais elevado entre os </a:t>
            </a:r>
            <a:r>
              <a:rPr lang="pt-BR" sz="1700" b="1" dirty="0"/>
              <a:t>indianos</a:t>
            </a:r>
            <a:r>
              <a:rPr lang="pt-BR" sz="1700" dirty="0"/>
              <a:t> que procuram emprego e que utilizam serviços de emprego do que entre aqueles que não o fazem.</a:t>
            </a:r>
          </a:p>
          <a:p>
            <a:r>
              <a:rPr lang="pt-BR" sz="1700" dirty="0"/>
              <a:t>Os candidatos a emprego </a:t>
            </a:r>
            <a:r>
              <a:rPr lang="pt-BR" sz="1700" b="1" dirty="0"/>
              <a:t>jordanos</a:t>
            </a:r>
            <a:r>
              <a:rPr lang="pt-BR" sz="1700" dirty="0"/>
              <a:t> que utilizam os serviços de emprego têm 2,4 por cento mais probabilidade de encontrar emprego em comparação com pares semelhantes que não acederam aos serviços (Groh et. al., 2015).</a:t>
            </a:r>
          </a:p>
          <a:p>
            <a:r>
              <a:rPr lang="pt-BR" sz="1700" dirty="0"/>
              <a:t>Há também evidências sugestivas de que a assistência na procura de emprego é relativamente mais bem-sucedida para os participantes desfavorecidos (Card et. al., 2018).</a:t>
            </a:r>
            <a:endParaRPr lang="en-US" sz="1700" dirty="0"/>
          </a:p>
        </p:txBody>
      </p:sp>
    </p:spTree>
    <p:extLst>
      <p:ext uri="{BB962C8B-B14F-4D97-AF65-F5344CB8AC3E}">
        <p14:creationId xmlns:p14="http://schemas.microsoft.com/office/powerpoint/2010/main" val="310002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4840953-477B-803F-5678-CD5220EFEB14}"/>
              </a:ext>
            </a:extLst>
          </p:cNvPr>
          <p:cNvSpPr>
            <a:spLocks noGrp="1"/>
          </p:cNvSpPr>
          <p:nvPr>
            <p:ph type="title"/>
          </p:nvPr>
        </p:nvSpPr>
        <p:spPr>
          <a:xfrm>
            <a:off x="492370" y="605896"/>
            <a:ext cx="3084844" cy="5646208"/>
          </a:xfrm>
        </p:spPr>
        <p:txBody>
          <a:bodyPr anchor="ctr">
            <a:normAutofit/>
          </a:bodyPr>
          <a:lstStyle/>
          <a:p>
            <a:r>
              <a:rPr lang="pt-BR" sz="3600">
                <a:solidFill>
                  <a:srgbClr val="FFFFFF"/>
                </a:solidFill>
              </a:rPr>
              <a:t>Programas abrangentes</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D97F303-1AD9-0272-B0B6-E3A3793FA53C}"/>
              </a:ext>
            </a:extLst>
          </p:cNvPr>
          <p:cNvSpPr>
            <a:spLocks noGrp="1"/>
          </p:cNvSpPr>
          <p:nvPr>
            <p:ph idx="1"/>
          </p:nvPr>
        </p:nvSpPr>
        <p:spPr>
          <a:xfrm>
            <a:off x="4742016" y="605896"/>
            <a:ext cx="6413663" cy="5646208"/>
          </a:xfrm>
        </p:spPr>
        <p:txBody>
          <a:bodyPr anchor="ctr">
            <a:normAutofit/>
          </a:bodyPr>
          <a:lstStyle/>
          <a:p>
            <a:pPr marL="0" indent="0">
              <a:buNone/>
            </a:pPr>
            <a:r>
              <a:rPr lang="pt-BR" sz="1600" u="sng" dirty="0"/>
              <a:t>A evidência mundial conclui que os programas abrangentes são mais eficazes do que os programas que visam apenas um tipo de restrição, especialmente em países de baixo e médio rendimento e quando direcionados a beneficiários vulneráveis ou beneficiários de assistência social. </a:t>
            </a:r>
          </a:p>
          <a:p>
            <a:pPr marL="0" indent="0">
              <a:buNone/>
            </a:pPr>
            <a:r>
              <a:rPr lang="pt-BR" sz="1600" i="1" dirty="0"/>
              <a:t>O Programa de Emprego e Oportunidades para Jovens do </a:t>
            </a:r>
            <a:r>
              <a:rPr lang="pt-BR" sz="1600" b="1" i="1" dirty="0"/>
              <a:t>Quénia</a:t>
            </a:r>
            <a:r>
              <a:rPr lang="pt-BR" sz="1600" i="1" dirty="0"/>
              <a:t> </a:t>
            </a:r>
            <a:r>
              <a:rPr lang="pt-BR" sz="1600" dirty="0"/>
              <a:t>oferece um conjunto de serviços a jovens entre os 18 e os 29 anos: informações sobre o mercado de trabalho e estágios para empresas formais e informais, subsídios para start-ups e serviços de desenvolvimento empresarial. 74 por cento dos jovens que participaram no programa encontraram emprego, com 10 por cento a prosseguirem os seus estudos.</a:t>
            </a:r>
          </a:p>
          <a:p>
            <a:pPr marL="0" indent="0">
              <a:buNone/>
            </a:pPr>
            <a:r>
              <a:rPr lang="pt-BR" sz="1600" i="1" dirty="0"/>
              <a:t>O Projecto de Emergência para o Emprego e o Desenvolvimento de Competências Juvenis da </a:t>
            </a:r>
            <a:r>
              <a:rPr lang="pt-BR" sz="1600" b="1" i="1" dirty="0"/>
              <a:t>Costa do Marfim </a:t>
            </a:r>
            <a:r>
              <a:rPr lang="pt-BR" sz="1600" dirty="0"/>
              <a:t>é um programa subsidiado de aprendizagem dupla concebido para resolver os constrangimentos financeiros dos jovens vulneráveis, bem como a incapacidade das pequenas empresas informais de fornecerem formação em competências gerais. Os beneficiários registaram um aumento 15% maior nos seus rendimentos em comparação com jovens semelhantes que não participaram no programa (Premand e Crépon, 2019) . Os jovens tratados também estão envolvidos em tarefas mais complexas na sua ocupação principal, consistentes com o programa que aumenta as competências e a produtividade.</a:t>
            </a:r>
            <a:endParaRPr lang="en-US" sz="1600" dirty="0"/>
          </a:p>
        </p:txBody>
      </p:sp>
    </p:spTree>
    <p:extLst>
      <p:ext uri="{BB962C8B-B14F-4D97-AF65-F5344CB8AC3E}">
        <p14:creationId xmlns:p14="http://schemas.microsoft.com/office/powerpoint/2010/main" val="2873555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EB4F294A-EAE2-EB53-37C8-E5345DD8E4A4}"/>
              </a:ext>
            </a:extLst>
          </p:cNvPr>
          <p:cNvSpPr>
            <a:spLocks noGrp="1"/>
          </p:cNvSpPr>
          <p:nvPr>
            <p:ph type="body" idx="1"/>
          </p:nvPr>
        </p:nvSpPr>
        <p:spPr>
          <a:xfrm>
            <a:off x="1100051" y="5225240"/>
            <a:ext cx="10058400" cy="1143000"/>
          </a:xfrm>
        </p:spPr>
        <p:txBody>
          <a:bodyPr vert="horz" lIns="91440" tIns="45720" rIns="91440" bIns="45720" rtlCol="0">
            <a:normAutofit/>
          </a:bodyPr>
          <a:lstStyle/>
          <a:p>
            <a:endParaRPr lang="en-US">
              <a:solidFill>
                <a:srgbClr val="FFFFFF"/>
              </a:solidFill>
            </a:endParaRPr>
          </a:p>
        </p:txBody>
      </p:sp>
      <p:sp>
        <p:nvSpPr>
          <p:cNvPr id="18" name="Rectangle 17">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A76FF9-7F87-DB6F-DA3B-3913DCE468E9}"/>
              </a:ext>
            </a:extLst>
          </p:cNvPr>
          <p:cNvSpPr>
            <a:spLocks noGrp="1"/>
          </p:cNvSpPr>
          <p:nvPr>
            <p:ph type="title"/>
          </p:nvPr>
        </p:nvSpPr>
        <p:spPr>
          <a:xfrm>
            <a:off x="1097280" y="758952"/>
            <a:ext cx="10058400" cy="3892168"/>
          </a:xfrm>
        </p:spPr>
        <p:txBody>
          <a:bodyPr vert="horz" lIns="91440" tIns="45720" rIns="91440" bIns="45720" rtlCol="0" anchor="b">
            <a:normAutofit/>
          </a:bodyPr>
          <a:lstStyle/>
          <a:p>
            <a:r>
              <a:rPr lang="en-US">
                <a:solidFill>
                  <a:srgbClr val="FFFFFF"/>
                </a:solidFill>
              </a:rPr>
              <a:t>Obrigada</a:t>
            </a:r>
          </a:p>
        </p:txBody>
      </p:sp>
    </p:spTree>
    <p:extLst>
      <p:ext uri="{BB962C8B-B14F-4D97-AF65-F5344CB8AC3E}">
        <p14:creationId xmlns:p14="http://schemas.microsoft.com/office/powerpoint/2010/main" val="252804506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414AD-4E01-7D86-89FA-0AB543988A2E}"/>
              </a:ext>
            </a:extLst>
          </p:cNvPr>
          <p:cNvSpPr>
            <a:spLocks noGrp="1"/>
          </p:cNvSpPr>
          <p:nvPr>
            <p:ph type="title"/>
          </p:nvPr>
        </p:nvSpPr>
        <p:spPr>
          <a:xfrm>
            <a:off x="1097279" y="286603"/>
            <a:ext cx="10390527" cy="1450757"/>
          </a:xfrm>
        </p:spPr>
        <p:txBody>
          <a:bodyPr>
            <a:noAutofit/>
          </a:bodyPr>
          <a:lstStyle/>
          <a:p>
            <a:br>
              <a:rPr lang="en-US" sz="3200" b="0" i="0" u="none" strike="noStrike" baseline="0" dirty="0">
                <a:solidFill>
                  <a:srgbClr val="000000"/>
                </a:solidFill>
                <a:latin typeface="MPCXR O+ Myriad Pro"/>
              </a:rPr>
            </a:br>
            <a:r>
              <a:rPr lang="pt-BR" sz="2800" b="1" dirty="0">
                <a:solidFill>
                  <a:srgbClr val="5350A2"/>
                </a:solidFill>
                <a:latin typeface="MyriadPro-Bold"/>
              </a:rPr>
              <a:t>A maioria (96 por cento) dos jovens angolanos estão classificados como vulneráveis, sendo cerca de 20 por cento destes considerados altamente vulneráveis. </a:t>
            </a:r>
            <a:endParaRPr lang="en-US" sz="2800" b="1" dirty="0">
              <a:solidFill>
                <a:srgbClr val="5350A2"/>
              </a:solidFill>
              <a:latin typeface="MyriadPro-Bold"/>
            </a:endParaRPr>
          </a:p>
        </p:txBody>
      </p:sp>
      <p:pic>
        <p:nvPicPr>
          <p:cNvPr id="4" name="Content Placeholder 4">
            <a:extLst>
              <a:ext uri="{FF2B5EF4-FFF2-40B4-BE49-F238E27FC236}">
                <a16:creationId xmlns:a16="http://schemas.microsoft.com/office/drawing/2014/main" id="{8324A9FF-250E-CD13-4F90-A058C441B5A1}"/>
              </a:ext>
            </a:extLst>
          </p:cNvPr>
          <p:cNvPicPr>
            <a:picLocks noGrp="1" noChangeAspect="1"/>
          </p:cNvPicPr>
          <p:nvPr>
            <p:ph idx="1"/>
          </p:nvPr>
        </p:nvPicPr>
        <p:blipFill>
          <a:blip r:embed="rId2"/>
          <a:stretch>
            <a:fillRect/>
          </a:stretch>
        </p:blipFill>
        <p:spPr>
          <a:xfrm>
            <a:off x="2081048" y="1944413"/>
            <a:ext cx="8198069" cy="4176183"/>
          </a:xfrm>
        </p:spPr>
      </p:pic>
    </p:spTree>
    <p:extLst>
      <p:ext uri="{BB962C8B-B14F-4D97-AF65-F5344CB8AC3E}">
        <p14:creationId xmlns:p14="http://schemas.microsoft.com/office/powerpoint/2010/main" val="664904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EF1F5-7443-B541-5C9F-51CF06B65F31}"/>
              </a:ext>
            </a:extLst>
          </p:cNvPr>
          <p:cNvSpPr>
            <a:spLocks noGrp="1"/>
          </p:cNvSpPr>
          <p:nvPr>
            <p:ph type="title"/>
          </p:nvPr>
        </p:nvSpPr>
        <p:spPr/>
        <p:txBody>
          <a:bodyPr>
            <a:normAutofit/>
          </a:bodyPr>
          <a:lstStyle/>
          <a:p>
            <a:r>
              <a:rPr lang="pt-BR" sz="2800" b="1" dirty="0">
                <a:solidFill>
                  <a:srgbClr val="5350A2"/>
                </a:solidFill>
                <a:latin typeface="MyriadPro-Bold"/>
              </a:rPr>
              <a:t>Os jovens enfrentam múltiplas restrições na transição para o mercado de trabalho </a:t>
            </a:r>
            <a:endParaRPr lang="en-US" sz="2800" b="1" dirty="0">
              <a:solidFill>
                <a:srgbClr val="5350A2"/>
              </a:solidFill>
              <a:latin typeface="MyriadPro-Bold"/>
            </a:endParaRPr>
          </a:p>
        </p:txBody>
      </p:sp>
      <p:pic>
        <p:nvPicPr>
          <p:cNvPr id="5" name="Content Placeholder 4">
            <a:extLst>
              <a:ext uri="{FF2B5EF4-FFF2-40B4-BE49-F238E27FC236}">
                <a16:creationId xmlns:a16="http://schemas.microsoft.com/office/drawing/2014/main" id="{F503817B-837C-54CB-37A4-4A118817BEC7}"/>
              </a:ext>
            </a:extLst>
          </p:cNvPr>
          <p:cNvPicPr>
            <a:picLocks noGrp="1" noChangeAspect="1"/>
          </p:cNvPicPr>
          <p:nvPr>
            <p:ph idx="1"/>
          </p:nvPr>
        </p:nvPicPr>
        <p:blipFill>
          <a:blip r:embed="rId2"/>
          <a:stretch>
            <a:fillRect/>
          </a:stretch>
        </p:blipFill>
        <p:spPr>
          <a:xfrm>
            <a:off x="1741782" y="1846263"/>
            <a:ext cx="8768761" cy="4022725"/>
          </a:xfrm>
        </p:spPr>
      </p:pic>
    </p:spTree>
    <p:extLst>
      <p:ext uri="{BB962C8B-B14F-4D97-AF65-F5344CB8AC3E}">
        <p14:creationId xmlns:p14="http://schemas.microsoft.com/office/powerpoint/2010/main" val="1013775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D72D-6C7B-03C8-1B09-4D2AD11E2631}"/>
              </a:ext>
            </a:extLst>
          </p:cNvPr>
          <p:cNvSpPr>
            <a:spLocks noGrp="1"/>
          </p:cNvSpPr>
          <p:nvPr>
            <p:ph type="title"/>
          </p:nvPr>
        </p:nvSpPr>
        <p:spPr/>
        <p:txBody>
          <a:bodyPr>
            <a:normAutofit fontScale="90000"/>
          </a:bodyPr>
          <a:lstStyle/>
          <a:p>
            <a:br>
              <a:rPr lang="en-US" sz="4800" b="0" i="0" u="none" strike="noStrike" kern="1200" baseline="0" dirty="0">
                <a:solidFill>
                  <a:schemeClr val="tx1"/>
                </a:solidFill>
                <a:latin typeface="+mj-lt"/>
                <a:ea typeface="+mj-ea"/>
                <a:cs typeface="+mj-cs"/>
              </a:rPr>
            </a:br>
            <a:r>
              <a:rPr lang="en-US" sz="3600" b="1" dirty="0" err="1">
                <a:solidFill>
                  <a:srgbClr val="5350A2"/>
                </a:solidFill>
                <a:latin typeface="MyriadPro-Bold"/>
              </a:rPr>
              <a:t>Os</a:t>
            </a:r>
            <a:r>
              <a:rPr lang="en-US" sz="3600" b="1" dirty="0">
                <a:solidFill>
                  <a:srgbClr val="5350A2"/>
                </a:solidFill>
                <a:latin typeface="MyriadPro-Bold"/>
              </a:rPr>
              <a:t> </a:t>
            </a:r>
            <a:r>
              <a:rPr lang="en-US" sz="3600" b="1" dirty="0" err="1">
                <a:solidFill>
                  <a:srgbClr val="5350A2"/>
                </a:solidFill>
                <a:latin typeface="MyriadPro-Bold"/>
              </a:rPr>
              <a:t>Programas</a:t>
            </a:r>
            <a:r>
              <a:rPr lang="en-US" sz="3600" b="1" dirty="0">
                <a:solidFill>
                  <a:srgbClr val="5350A2"/>
                </a:solidFill>
                <a:latin typeface="MyriadPro-Bold"/>
              </a:rPr>
              <a:t> </a:t>
            </a:r>
            <a:r>
              <a:rPr lang="en-US" sz="3600" b="1" dirty="0" err="1">
                <a:solidFill>
                  <a:srgbClr val="5350A2"/>
                </a:solidFill>
                <a:latin typeface="MyriadPro-Bold"/>
              </a:rPr>
              <a:t>Activos</a:t>
            </a:r>
            <a:r>
              <a:rPr lang="en-US" sz="3600" b="1" dirty="0">
                <a:solidFill>
                  <a:srgbClr val="5350A2"/>
                </a:solidFill>
                <a:latin typeface="MyriadPro-Bold"/>
              </a:rPr>
              <a:t> do Mercado de </a:t>
            </a:r>
            <a:r>
              <a:rPr lang="en-US" sz="3600" b="1" dirty="0" err="1">
                <a:solidFill>
                  <a:srgbClr val="5350A2"/>
                </a:solidFill>
                <a:latin typeface="MyriadPro-Bold"/>
              </a:rPr>
              <a:t>Trabalho</a:t>
            </a:r>
            <a:r>
              <a:rPr lang="en-US" sz="3600" b="1" dirty="0">
                <a:solidFill>
                  <a:srgbClr val="5350A2"/>
                </a:solidFill>
                <a:latin typeface="MyriadPro-Bold"/>
              </a:rPr>
              <a:t> de Angola </a:t>
            </a:r>
            <a:r>
              <a:rPr lang="en-US" sz="3600" b="1" dirty="0" err="1">
                <a:solidFill>
                  <a:srgbClr val="5350A2"/>
                </a:solidFill>
                <a:latin typeface="MyriadPro-Bold"/>
              </a:rPr>
              <a:t>destinam</a:t>
            </a:r>
            <a:r>
              <a:rPr lang="en-US" sz="3600" b="1" dirty="0">
                <a:solidFill>
                  <a:srgbClr val="5350A2"/>
                </a:solidFill>
                <a:latin typeface="MyriadPro-Bold"/>
              </a:rPr>
              <a:t>-se </a:t>
            </a:r>
            <a:r>
              <a:rPr lang="en-US" sz="3600" b="1" dirty="0" err="1">
                <a:solidFill>
                  <a:srgbClr val="5350A2"/>
                </a:solidFill>
                <a:latin typeface="MyriadPro-Bold"/>
              </a:rPr>
              <a:t>sobretudo</a:t>
            </a:r>
            <a:r>
              <a:rPr lang="en-US" sz="3600" b="1" dirty="0">
                <a:solidFill>
                  <a:srgbClr val="5350A2"/>
                </a:solidFill>
                <a:latin typeface="MyriadPro-Bold"/>
              </a:rPr>
              <a:t> </a:t>
            </a:r>
            <a:r>
              <a:rPr lang="en-US" sz="3600" b="1" dirty="0" err="1">
                <a:solidFill>
                  <a:srgbClr val="5350A2"/>
                </a:solidFill>
                <a:latin typeface="MyriadPro-Bold"/>
              </a:rPr>
              <a:t>aos</a:t>
            </a:r>
            <a:r>
              <a:rPr lang="en-US" sz="3600" b="1" dirty="0">
                <a:solidFill>
                  <a:srgbClr val="5350A2"/>
                </a:solidFill>
                <a:latin typeface="MyriadPro-Bold"/>
              </a:rPr>
              <a:t> </a:t>
            </a:r>
            <a:r>
              <a:rPr lang="en-US" sz="3600" b="1" dirty="0" err="1">
                <a:solidFill>
                  <a:srgbClr val="5350A2"/>
                </a:solidFill>
                <a:latin typeface="MyriadPro-Bold"/>
              </a:rPr>
              <a:t>jovens</a:t>
            </a:r>
            <a:r>
              <a:rPr lang="en-US" sz="3600" b="1" dirty="0">
                <a:solidFill>
                  <a:srgbClr val="5350A2"/>
                </a:solidFill>
                <a:latin typeface="MyriadPro-Bold"/>
              </a:rPr>
              <a:t> </a:t>
            </a:r>
            <a:r>
              <a:rPr lang="en-US" sz="3600" b="1" dirty="0" err="1">
                <a:solidFill>
                  <a:srgbClr val="5350A2"/>
                </a:solidFill>
                <a:latin typeface="MyriadPro-Bold"/>
              </a:rPr>
              <a:t>menos</a:t>
            </a:r>
            <a:r>
              <a:rPr lang="en-US" sz="3600" b="1" dirty="0">
                <a:solidFill>
                  <a:srgbClr val="5350A2"/>
                </a:solidFill>
                <a:latin typeface="MyriadPro-Bold"/>
              </a:rPr>
              <a:t> </a:t>
            </a:r>
            <a:r>
              <a:rPr lang="en-US" sz="3600" b="1" dirty="0" err="1">
                <a:solidFill>
                  <a:srgbClr val="5350A2"/>
                </a:solidFill>
                <a:latin typeface="MyriadPro-Bold"/>
              </a:rPr>
              <a:t>vulneráveis</a:t>
            </a:r>
            <a:r>
              <a:rPr lang="en-US" sz="3600" b="1" dirty="0">
                <a:solidFill>
                  <a:srgbClr val="5350A2"/>
                </a:solidFill>
                <a:latin typeface="MyriadPro-Bold"/>
              </a:rPr>
              <a:t> </a:t>
            </a:r>
            <a:endParaRPr lang="en-US" sz="3100" b="1" dirty="0">
              <a:solidFill>
                <a:srgbClr val="5350A2"/>
              </a:solidFill>
              <a:latin typeface="MyriadPro-Bold"/>
            </a:endParaRPr>
          </a:p>
        </p:txBody>
      </p:sp>
      <p:pic>
        <p:nvPicPr>
          <p:cNvPr id="4" name="Content Placeholder 4">
            <a:extLst>
              <a:ext uri="{FF2B5EF4-FFF2-40B4-BE49-F238E27FC236}">
                <a16:creationId xmlns:a16="http://schemas.microsoft.com/office/drawing/2014/main" id="{E2AD0502-32D9-CC14-8FB9-03642AF49A9A}"/>
              </a:ext>
            </a:extLst>
          </p:cNvPr>
          <p:cNvPicPr>
            <a:picLocks noGrp="1" noChangeAspect="1"/>
          </p:cNvPicPr>
          <p:nvPr>
            <p:ph idx="1"/>
          </p:nvPr>
        </p:nvPicPr>
        <p:blipFill>
          <a:blip r:embed="rId2"/>
          <a:stretch>
            <a:fillRect/>
          </a:stretch>
        </p:blipFill>
        <p:spPr>
          <a:xfrm>
            <a:off x="3994712" y="2003918"/>
            <a:ext cx="7752336" cy="4022725"/>
          </a:xfrm>
          <a:prstGeom prst="rect">
            <a:avLst/>
          </a:prstGeom>
        </p:spPr>
      </p:pic>
      <p:sp>
        <p:nvSpPr>
          <p:cNvPr id="6" name="TextBox 5">
            <a:extLst>
              <a:ext uri="{FF2B5EF4-FFF2-40B4-BE49-F238E27FC236}">
                <a16:creationId xmlns:a16="http://schemas.microsoft.com/office/drawing/2014/main" id="{D1B1D900-B390-A97D-4030-BA2ECA8E30C1}"/>
              </a:ext>
            </a:extLst>
          </p:cNvPr>
          <p:cNvSpPr txBox="1"/>
          <p:nvPr/>
        </p:nvSpPr>
        <p:spPr>
          <a:xfrm>
            <a:off x="539545" y="2089129"/>
            <a:ext cx="3317752" cy="3487108"/>
          </a:xfrm>
          <a:prstGeom prst="rect">
            <a:avLst/>
          </a:prstGeom>
          <a:noFill/>
        </p:spPr>
        <p:txBody>
          <a:bodyPr wrap="square">
            <a:spAutoFit/>
          </a:bodyPr>
          <a:lstStyle/>
          <a:p>
            <a:pPr indent="-228600">
              <a:lnSpc>
                <a:spcPct val="90000"/>
              </a:lnSpc>
              <a:spcAft>
                <a:spcPts val="600"/>
              </a:spcAft>
              <a:buFont typeface="Arial" panose="020B0604020202020204" pitchFamily="34" charset="0"/>
              <a:buChar char="•"/>
            </a:pPr>
            <a:r>
              <a:rPr lang="en-US" sz="1800" b="1" i="0" u="none" strike="noStrike" baseline="0" dirty="0" err="1"/>
              <a:t>Aproximadamente</a:t>
            </a:r>
            <a:r>
              <a:rPr lang="en-US" sz="1800" b="1" i="0" u="none" strike="noStrike" baseline="0" dirty="0"/>
              <a:t> 57 PAMT </a:t>
            </a:r>
            <a:r>
              <a:rPr lang="en-US" sz="1800" b="1" i="0" u="none" strike="noStrike" baseline="0" dirty="0" err="1"/>
              <a:t>sao</a:t>
            </a:r>
            <a:r>
              <a:rPr lang="en-US" sz="1800" b="1" i="0" u="none" strike="noStrike" baseline="0" dirty="0"/>
              <a:t> </a:t>
            </a:r>
            <a:r>
              <a:rPr lang="en-US" sz="1800" b="1" i="0" u="none" strike="noStrike" baseline="0" dirty="0" err="1"/>
              <a:t>implementados</a:t>
            </a:r>
            <a:r>
              <a:rPr lang="en-US" sz="1800" b="1" i="0" u="none" strike="noStrike" baseline="0" dirty="0"/>
              <a:t> a um </a:t>
            </a:r>
            <a:r>
              <a:rPr lang="en-US" sz="1800" b="1" i="0" u="none" strike="noStrike" baseline="0" dirty="0" err="1"/>
              <a:t>custo</a:t>
            </a:r>
            <a:r>
              <a:rPr lang="en-US" sz="1800" b="1" i="0" u="none" strike="noStrike" baseline="0" dirty="0"/>
              <a:t> </a:t>
            </a:r>
            <a:r>
              <a:rPr lang="en-US" sz="1800" b="1" i="0" u="none" strike="noStrike" baseline="0" dirty="0" err="1"/>
              <a:t>anual</a:t>
            </a:r>
            <a:r>
              <a:rPr lang="en-US" sz="1800" b="1" i="0" u="none" strike="noStrike" baseline="0" dirty="0"/>
              <a:t> de </a:t>
            </a:r>
            <a:r>
              <a:rPr lang="en-US" sz="1800" b="1" i="0" u="none" strike="noStrike" baseline="0" dirty="0" err="1"/>
              <a:t>mais</a:t>
            </a:r>
            <a:r>
              <a:rPr lang="en-US" sz="1800" b="1" i="0" u="none" strike="noStrike" baseline="0" dirty="0"/>
              <a:t> de 630 mil </a:t>
            </a:r>
            <a:r>
              <a:rPr lang="en-US" sz="1800" b="1" i="0" u="none" strike="noStrike" baseline="0" dirty="0" err="1"/>
              <a:t>milhões</a:t>
            </a:r>
            <a:r>
              <a:rPr lang="en-US" sz="1800" b="1" i="0" u="none" strike="noStrike" baseline="0" dirty="0"/>
              <a:t> de kwanzas, com a </a:t>
            </a:r>
            <a:r>
              <a:rPr lang="en-US" sz="1800" b="1" i="0" u="none" strike="noStrike" baseline="0" dirty="0" err="1"/>
              <a:t>maioria</a:t>
            </a:r>
            <a:r>
              <a:rPr lang="en-US" sz="1800" b="1" i="0" u="none" strike="noStrike" baseline="0" dirty="0"/>
              <a:t> dos </a:t>
            </a:r>
            <a:r>
              <a:rPr lang="en-US" sz="1800" b="1" i="0" u="none" strike="noStrike" baseline="0" dirty="0" err="1"/>
              <a:t>programas</a:t>
            </a:r>
            <a:r>
              <a:rPr lang="en-US" sz="1800" b="1" i="0" u="none" strike="noStrike" baseline="0" dirty="0"/>
              <a:t> a </a:t>
            </a:r>
            <a:r>
              <a:rPr lang="en-US" sz="1800" b="1" i="0" u="none" strike="noStrike" baseline="0" dirty="0" err="1"/>
              <a:t>apoiar</a:t>
            </a:r>
            <a:r>
              <a:rPr lang="en-US" sz="1800" b="1" i="0" u="none" strike="noStrike" baseline="0" dirty="0"/>
              <a:t> o </a:t>
            </a:r>
            <a:r>
              <a:rPr lang="en-US" sz="1800" b="1" i="0" u="none" strike="noStrike" baseline="0" dirty="0" err="1"/>
              <a:t>empreendedorismo</a:t>
            </a:r>
            <a:r>
              <a:rPr lang="en-US" sz="1800" b="1" i="0" u="none" strike="noStrike" baseline="0" dirty="0"/>
              <a:t> </a:t>
            </a:r>
          </a:p>
          <a:p>
            <a:pPr indent="-228600">
              <a:lnSpc>
                <a:spcPct val="90000"/>
              </a:lnSpc>
              <a:spcAft>
                <a:spcPts val="600"/>
              </a:spcAft>
              <a:buFont typeface="Arial" panose="020B0604020202020204" pitchFamily="34" charset="0"/>
              <a:buChar char="•"/>
            </a:pPr>
            <a:endParaRPr lang="en-US" sz="1800" b="0" i="0" u="none" strike="noStrike" baseline="0" dirty="0"/>
          </a:p>
          <a:p>
            <a:pPr indent="-228600">
              <a:lnSpc>
                <a:spcPct val="90000"/>
              </a:lnSpc>
              <a:spcAft>
                <a:spcPts val="600"/>
              </a:spcAft>
              <a:buFont typeface="Arial" panose="020B0604020202020204" pitchFamily="34" charset="0"/>
              <a:buChar char="•"/>
            </a:pPr>
            <a:r>
              <a:rPr lang="en-US" sz="1800" b="1" i="0" u="none" strike="noStrike" baseline="0" dirty="0" err="1"/>
              <a:t>Os</a:t>
            </a:r>
            <a:r>
              <a:rPr lang="en-US" sz="1800" b="1" i="0" u="none" strike="noStrike" baseline="0" dirty="0"/>
              <a:t> PAMT de Angola </a:t>
            </a:r>
            <a:r>
              <a:rPr lang="en-US" sz="1800" b="1" i="0" u="none" strike="noStrike" baseline="0" dirty="0" err="1"/>
              <a:t>são</a:t>
            </a:r>
            <a:r>
              <a:rPr lang="en-US" sz="1800" b="1" i="0" u="none" strike="noStrike" baseline="0" dirty="0"/>
              <a:t> </a:t>
            </a:r>
            <a:r>
              <a:rPr lang="en-US" sz="1800" b="1" i="0" u="none" strike="noStrike" baseline="0" dirty="0" err="1"/>
              <a:t>geralmente</a:t>
            </a:r>
            <a:r>
              <a:rPr lang="en-US" sz="1800" b="1" i="0" u="none" strike="noStrike" baseline="0" dirty="0"/>
              <a:t> de </a:t>
            </a:r>
            <a:r>
              <a:rPr lang="en-US" sz="1800" b="1" i="0" u="none" strike="noStrike" baseline="0" dirty="0" err="1"/>
              <a:t>escala</a:t>
            </a:r>
            <a:r>
              <a:rPr lang="en-US" sz="1800" b="1" i="0" u="none" strike="noStrike" baseline="0" dirty="0"/>
              <a:t> </a:t>
            </a:r>
            <a:r>
              <a:rPr lang="en-US" sz="1800" b="1" i="0" u="none" strike="noStrike" baseline="0" dirty="0" err="1"/>
              <a:t>limitada</a:t>
            </a:r>
            <a:r>
              <a:rPr lang="en-US" sz="1800" b="1" i="0" u="none" strike="noStrike" baseline="0" dirty="0"/>
              <a:t>, </a:t>
            </a:r>
            <a:r>
              <a:rPr lang="en-US" sz="1800" b="1" i="0" u="none" strike="noStrike" baseline="0" dirty="0" err="1"/>
              <a:t>têm</a:t>
            </a:r>
            <a:r>
              <a:rPr lang="en-US" sz="1800" b="1" i="0" u="none" strike="noStrike" baseline="0" dirty="0"/>
              <a:t> </a:t>
            </a:r>
            <a:r>
              <a:rPr lang="en-US" sz="1800" b="1" i="0" u="none" strike="noStrike" baseline="0" dirty="0" err="1"/>
              <a:t>critérios</a:t>
            </a:r>
            <a:r>
              <a:rPr lang="en-US" sz="1800" b="1" i="0" u="none" strike="noStrike" baseline="0" dirty="0"/>
              <a:t> de </a:t>
            </a:r>
            <a:r>
              <a:rPr lang="en-US" sz="1800" b="1" i="0" u="none" strike="noStrike" baseline="0" dirty="0" err="1"/>
              <a:t>elegibilidade</a:t>
            </a:r>
            <a:r>
              <a:rPr lang="en-US" sz="1800" b="1" i="0" u="none" strike="noStrike" baseline="0" dirty="0"/>
              <a:t> </a:t>
            </a:r>
            <a:r>
              <a:rPr lang="en-US" sz="1800" b="1" i="0" u="none" strike="noStrike" baseline="0" dirty="0" err="1"/>
              <a:t>restritivos</a:t>
            </a:r>
            <a:r>
              <a:rPr lang="en-US" sz="1800" b="1" i="0" u="none" strike="noStrike" baseline="0" dirty="0"/>
              <a:t>, </a:t>
            </a:r>
            <a:r>
              <a:rPr lang="en-US" sz="1800" b="1" i="0" u="none" strike="noStrike" baseline="0" dirty="0" err="1"/>
              <a:t>são</a:t>
            </a:r>
            <a:r>
              <a:rPr lang="en-US" sz="1800" b="1" i="0" u="none" strike="noStrike" baseline="0" dirty="0"/>
              <a:t> </a:t>
            </a:r>
            <a:r>
              <a:rPr lang="en-US" sz="1800" b="1" i="0" u="none" strike="noStrike" baseline="0" dirty="0" err="1"/>
              <a:t>fragmentados</a:t>
            </a:r>
            <a:r>
              <a:rPr lang="en-US" sz="1800" b="1" i="0" u="none" strike="noStrike" baseline="0" dirty="0"/>
              <a:t> e, </a:t>
            </a:r>
            <a:r>
              <a:rPr lang="en-US" sz="1800" b="1" i="0" u="none" strike="noStrike" baseline="0" dirty="0" err="1"/>
              <a:t>em</a:t>
            </a:r>
            <a:r>
              <a:rPr lang="en-US" sz="1800" b="1" i="0" u="none" strike="noStrike" baseline="0" dirty="0"/>
              <a:t> </a:t>
            </a:r>
            <a:r>
              <a:rPr lang="en-US" sz="1800" b="1" i="0" u="none" strike="noStrike" baseline="0" dirty="0" err="1"/>
              <a:t>muitos</a:t>
            </a:r>
            <a:r>
              <a:rPr lang="en-US" sz="1800" b="1" i="0" u="none" strike="noStrike" baseline="0" dirty="0"/>
              <a:t> </a:t>
            </a:r>
            <a:r>
              <a:rPr lang="en-US" sz="1800" b="1" i="0" u="none" strike="noStrike" baseline="0" dirty="0" err="1"/>
              <a:t>casos</a:t>
            </a:r>
            <a:r>
              <a:rPr lang="en-US" sz="1800" b="1" i="0" u="none" strike="noStrike" baseline="0" dirty="0"/>
              <a:t>, </a:t>
            </a:r>
            <a:r>
              <a:rPr lang="en-US" sz="1800" b="1" i="0" u="none" strike="noStrike" baseline="0" dirty="0" err="1"/>
              <a:t>têm</a:t>
            </a:r>
            <a:r>
              <a:rPr lang="en-US" sz="1800" b="1" i="0" u="none" strike="noStrike" baseline="0" dirty="0"/>
              <a:t> </a:t>
            </a:r>
            <a:r>
              <a:rPr lang="en-US" sz="1800" b="1" i="0" u="none" strike="noStrike" baseline="0" dirty="0" err="1"/>
              <a:t>objectivos</a:t>
            </a:r>
            <a:r>
              <a:rPr lang="en-US" sz="1800" b="1" i="0" u="none" strike="noStrike" baseline="0" dirty="0"/>
              <a:t> </a:t>
            </a:r>
            <a:r>
              <a:rPr lang="en-US" sz="1800" b="1" i="0" u="none" strike="noStrike" baseline="0" dirty="0" err="1"/>
              <a:t>coincidentes</a:t>
            </a:r>
            <a:endParaRPr lang="en-US" sz="1800" dirty="0"/>
          </a:p>
        </p:txBody>
      </p:sp>
    </p:spTree>
    <p:extLst>
      <p:ext uri="{BB962C8B-B14F-4D97-AF65-F5344CB8AC3E}">
        <p14:creationId xmlns:p14="http://schemas.microsoft.com/office/powerpoint/2010/main" val="3207520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338A-BF13-ADB0-B1BA-8A3362A40758}"/>
              </a:ext>
            </a:extLst>
          </p:cNvPr>
          <p:cNvSpPr>
            <a:spLocks noGrp="1"/>
          </p:cNvSpPr>
          <p:nvPr>
            <p:ph type="title"/>
          </p:nvPr>
        </p:nvSpPr>
        <p:spPr/>
        <p:txBody>
          <a:bodyPr>
            <a:normAutofit/>
          </a:bodyPr>
          <a:lstStyle/>
          <a:p>
            <a:pPr algn="ctr"/>
            <a:r>
              <a:rPr lang="en-US" sz="4400" b="1" err="1">
                <a:solidFill>
                  <a:srgbClr val="5350A2"/>
                </a:solidFill>
                <a:latin typeface="MyriadPro-Bold"/>
              </a:rPr>
              <a:t>Mensagens</a:t>
            </a:r>
            <a:r>
              <a:rPr lang="en-US" sz="4400" b="1">
                <a:solidFill>
                  <a:srgbClr val="5350A2"/>
                </a:solidFill>
                <a:latin typeface="MyriadPro-Bold"/>
              </a:rPr>
              <a:t> </a:t>
            </a:r>
            <a:r>
              <a:rPr lang="en-US" sz="4400" b="1" err="1">
                <a:solidFill>
                  <a:srgbClr val="5350A2"/>
                </a:solidFill>
                <a:latin typeface="MyriadPro-Bold"/>
              </a:rPr>
              <a:t>principais</a:t>
            </a:r>
            <a:endParaRPr lang="en-US" sz="4400" b="1">
              <a:solidFill>
                <a:srgbClr val="5350A2"/>
              </a:solidFill>
              <a:latin typeface="MyriadPro-Bold"/>
            </a:endParaRPr>
          </a:p>
        </p:txBody>
      </p:sp>
      <p:graphicFrame>
        <p:nvGraphicFramePr>
          <p:cNvPr id="6" name="Content Placeholder 2">
            <a:extLst>
              <a:ext uri="{FF2B5EF4-FFF2-40B4-BE49-F238E27FC236}">
                <a16:creationId xmlns:a16="http://schemas.microsoft.com/office/drawing/2014/main" id="{43AFA025-017D-3259-D295-48C9F5F8CE87}"/>
              </a:ext>
            </a:extLst>
          </p:cNvPr>
          <p:cNvGraphicFramePr>
            <a:graphicFrameLocks noGrp="1"/>
          </p:cNvGraphicFramePr>
          <p:nvPr>
            <p:ph idx="1"/>
            <p:extLst>
              <p:ext uri="{D42A27DB-BD31-4B8C-83A1-F6EECF244321}">
                <p14:modId xmlns:p14="http://schemas.microsoft.com/office/powerpoint/2010/main" val="151252524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C47378D-B273-653A-99CF-362231FB3153}"/>
              </a:ext>
            </a:extLst>
          </p:cNvPr>
          <p:cNvSpPr>
            <a:spLocks noGrp="1"/>
          </p:cNvSpPr>
          <p:nvPr>
            <p:ph type="sldNum" sz="quarter" idx="12"/>
          </p:nvPr>
        </p:nvSpPr>
        <p:spPr/>
        <p:txBody>
          <a:bodyPr>
            <a:normAutofit/>
          </a:bodyPr>
          <a:lstStyle/>
          <a:p>
            <a:pPr>
              <a:spcAft>
                <a:spcPts val="600"/>
              </a:spcAft>
            </a:pPr>
            <a:fld id="{FFF62499-2361-45CD-88D2-F26267BEC161}" type="slidenum">
              <a:rPr lang="en-US" smtClean="0"/>
              <a:pPr>
                <a:spcAft>
                  <a:spcPts val="600"/>
                </a:spcAft>
              </a:pPr>
              <a:t>2</a:t>
            </a:fld>
            <a:endParaRPr lang="en-US"/>
          </a:p>
        </p:txBody>
      </p:sp>
    </p:spTree>
    <p:extLst>
      <p:ext uri="{BB962C8B-B14F-4D97-AF65-F5344CB8AC3E}">
        <p14:creationId xmlns:p14="http://schemas.microsoft.com/office/powerpoint/2010/main" val="6234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A6DD7-59CC-A630-E766-E3C77674DB20}"/>
              </a:ext>
            </a:extLst>
          </p:cNvPr>
          <p:cNvSpPr>
            <a:spLocks noGrp="1"/>
          </p:cNvSpPr>
          <p:nvPr>
            <p:ph type="title"/>
          </p:nvPr>
        </p:nvSpPr>
        <p:spPr/>
        <p:txBody>
          <a:bodyPr>
            <a:noAutofit/>
          </a:bodyPr>
          <a:lstStyle/>
          <a:p>
            <a:pPr algn="just"/>
            <a:r>
              <a:rPr lang="pt-BR" sz="2400" b="1" dirty="0">
                <a:solidFill>
                  <a:srgbClr val="5350A2"/>
                </a:solidFill>
                <a:latin typeface="MyriadPro-Bold"/>
              </a:rPr>
              <a:t>1. O mercado de trabalho de Angola está a crescer, embora a maioria dos novos empregos sejam de baixa qualidade e contribuam modestamente para o crescimento económico e o bem-estar dos trabalhadores.</a:t>
            </a:r>
            <a:endParaRPr lang="en-US" sz="2400" b="1" dirty="0">
              <a:solidFill>
                <a:srgbClr val="5350A2"/>
              </a:solidFill>
              <a:latin typeface="MyriadPro-Bold"/>
            </a:endParaRPr>
          </a:p>
        </p:txBody>
      </p:sp>
      <p:sp>
        <p:nvSpPr>
          <p:cNvPr id="3" name="Content Placeholder 2">
            <a:extLst>
              <a:ext uri="{FF2B5EF4-FFF2-40B4-BE49-F238E27FC236}">
                <a16:creationId xmlns:a16="http://schemas.microsoft.com/office/drawing/2014/main" id="{AD2366D3-A836-22AD-A11C-F99E51EED2D2}"/>
              </a:ext>
            </a:extLst>
          </p:cNvPr>
          <p:cNvSpPr>
            <a:spLocks noGrp="1"/>
          </p:cNvSpPr>
          <p:nvPr>
            <p:ph idx="1"/>
          </p:nvPr>
        </p:nvSpPr>
        <p:spPr>
          <a:xfrm>
            <a:off x="838200" y="3544453"/>
            <a:ext cx="10208030" cy="2455560"/>
          </a:xfrm>
        </p:spPr>
        <p:txBody>
          <a:bodyPr>
            <a:noAutofit/>
          </a:bodyPr>
          <a:lstStyle/>
          <a:p>
            <a:pPr>
              <a:buFont typeface="Wingdings" panose="05000000000000000000" pitchFamily="2" charset="2"/>
              <a:buChar char="Ø"/>
            </a:pPr>
            <a:r>
              <a:rPr lang="pt-BR" sz="1800" b="1" dirty="0">
                <a:solidFill>
                  <a:schemeClr val="accent2"/>
                </a:solidFill>
              </a:rPr>
              <a:t>Angola tem hoje 9,1 milhões de empregos de 14,1 milhões de pessoas em idade ativa</a:t>
            </a:r>
          </a:p>
          <a:p>
            <a:pPr lvl="1">
              <a:buFont typeface="Wingdings" panose="05000000000000000000" pitchFamily="2" charset="2"/>
              <a:buChar char="§"/>
            </a:pPr>
            <a:r>
              <a:rPr lang="pt-BR" sz="1800" dirty="0"/>
              <a:t>5,5 milhões são trabalhadores por conta propia ou trabalhador familiar não remunerado</a:t>
            </a:r>
          </a:p>
          <a:p>
            <a:pPr lvl="1">
              <a:buFont typeface="Wingdings" panose="05000000000000000000" pitchFamily="2" charset="2"/>
              <a:buChar char="§"/>
            </a:pPr>
            <a:r>
              <a:rPr lang="pt-BR" sz="1800" dirty="0"/>
              <a:t>1.8 milhões são empregados no sector privado mas só 650 mil estão em empresas estabelecidas</a:t>
            </a:r>
          </a:p>
          <a:p>
            <a:pPr>
              <a:buFont typeface="Wingdings" panose="05000000000000000000" pitchFamily="2" charset="2"/>
              <a:buChar char="Ø"/>
            </a:pPr>
            <a:r>
              <a:rPr lang="pt-BR" sz="1800" b="1" dirty="0">
                <a:solidFill>
                  <a:schemeClr val="accent2"/>
                </a:solidFill>
              </a:rPr>
              <a:t>3,5 milhões de novos empregos na última </a:t>
            </a:r>
            <a:r>
              <a:rPr lang="en-US" sz="1800" b="1" dirty="0" err="1">
                <a:solidFill>
                  <a:schemeClr val="accent2"/>
                </a:solidFill>
              </a:rPr>
              <a:t>década</a:t>
            </a:r>
            <a:r>
              <a:rPr lang="en-US" sz="1800" b="1" dirty="0">
                <a:solidFill>
                  <a:schemeClr val="accent2"/>
                </a:solidFill>
              </a:rPr>
              <a:t> </a:t>
            </a:r>
          </a:p>
          <a:p>
            <a:pPr lvl="1">
              <a:buFont typeface="Wingdings" panose="05000000000000000000" pitchFamily="2" charset="2"/>
              <a:buChar char="§"/>
            </a:pPr>
            <a:r>
              <a:rPr lang="en-US" sz="1800" b="0" i="0" u="none" strike="noStrike" baseline="0" dirty="0"/>
              <a:t>2.7 </a:t>
            </a:r>
            <a:r>
              <a:rPr lang="en-US" sz="1800" b="0" i="0" u="none" strike="noStrike" baseline="0" dirty="0" err="1"/>
              <a:t>milhões</a:t>
            </a:r>
            <a:r>
              <a:rPr lang="en-US" sz="1800" b="0" i="0" u="none" strike="noStrike" baseline="0" dirty="0"/>
              <a:t> </a:t>
            </a:r>
            <a:r>
              <a:rPr lang="pt-BR" sz="1800" b="0" i="0" u="none" strike="noStrike" baseline="0" dirty="0"/>
              <a:t>foram em profissões não-qualificadas nos sectores da agricultura e comércio</a:t>
            </a:r>
          </a:p>
          <a:p>
            <a:pPr lvl="1">
              <a:buFont typeface="Wingdings" panose="05000000000000000000" pitchFamily="2" charset="2"/>
              <a:buChar char="§"/>
            </a:pPr>
            <a:r>
              <a:rPr lang="pt-BR" sz="1800" dirty="0"/>
              <a:t>O sector extrativo emprega apenas 0,8 por cento dos trabalhadores (78.000 pessoas); um aumento muito leve de 0,7 por cento em 2009.</a:t>
            </a:r>
            <a:endParaRPr lang="en-US" sz="1800" dirty="0"/>
          </a:p>
        </p:txBody>
      </p:sp>
      <p:sp>
        <p:nvSpPr>
          <p:cNvPr id="11" name="Slide Number Placeholder 10">
            <a:extLst>
              <a:ext uri="{FF2B5EF4-FFF2-40B4-BE49-F238E27FC236}">
                <a16:creationId xmlns:a16="http://schemas.microsoft.com/office/drawing/2014/main" id="{E0EA2012-409F-D163-DC91-28B354CDF77D}"/>
              </a:ext>
            </a:extLst>
          </p:cNvPr>
          <p:cNvSpPr>
            <a:spLocks noGrp="1"/>
          </p:cNvSpPr>
          <p:nvPr>
            <p:ph type="sldNum" sz="quarter" idx="12"/>
          </p:nvPr>
        </p:nvSpPr>
        <p:spPr/>
        <p:txBody>
          <a:bodyPr/>
          <a:lstStyle/>
          <a:p>
            <a:fld id="{FFF62499-2361-45CD-88D2-F26267BEC161}" type="slidenum">
              <a:rPr lang="en-US" smtClean="0"/>
              <a:t>3</a:t>
            </a:fld>
            <a:endParaRPr lang="en-US"/>
          </a:p>
        </p:txBody>
      </p:sp>
      <p:pic>
        <p:nvPicPr>
          <p:cNvPr id="8" name="Picture 7">
            <a:extLst>
              <a:ext uri="{FF2B5EF4-FFF2-40B4-BE49-F238E27FC236}">
                <a16:creationId xmlns:a16="http://schemas.microsoft.com/office/drawing/2014/main" id="{A3C7BB54-E2D0-2337-1025-E8C1572A1938}"/>
              </a:ext>
            </a:extLst>
          </p:cNvPr>
          <p:cNvPicPr>
            <a:picLocks noChangeAspect="1"/>
          </p:cNvPicPr>
          <p:nvPr/>
        </p:nvPicPr>
        <p:blipFill>
          <a:blip r:embed="rId3"/>
          <a:stretch>
            <a:fillRect/>
          </a:stretch>
        </p:blipFill>
        <p:spPr>
          <a:xfrm>
            <a:off x="2730718" y="1737360"/>
            <a:ext cx="6730563" cy="1450757"/>
          </a:xfrm>
          <a:prstGeom prst="rect">
            <a:avLst/>
          </a:prstGeom>
        </p:spPr>
      </p:pic>
    </p:spTree>
    <p:extLst>
      <p:ext uri="{BB962C8B-B14F-4D97-AF65-F5344CB8AC3E}">
        <p14:creationId xmlns:p14="http://schemas.microsoft.com/office/powerpoint/2010/main" val="300794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2A7B-45B2-E75A-D5BA-9CC800713043}"/>
              </a:ext>
            </a:extLst>
          </p:cNvPr>
          <p:cNvSpPr>
            <a:spLocks noGrp="1"/>
          </p:cNvSpPr>
          <p:nvPr>
            <p:ph type="title"/>
          </p:nvPr>
        </p:nvSpPr>
        <p:spPr>
          <a:xfrm>
            <a:off x="4974769" y="129698"/>
            <a:ext cx="6574972" cy="1450757"/>
          </a:xfrm>
        </p:spPr>
        <p:txBody>
          <a:bodyPr>
            <a:normAutofit/>
          </a:bodyPr>
          <a:lstStyle/>
          <a:p>
            <a:pPr algn="just"/>
            <a:r>
              <a:rPr lang="pt-BR" sz="2400" b="1" dirty="0">
                <a:solidFill>
                  <a:srgbClr val="5350A2"/>
                </a:solidFill>
                <a:latin typeface="MyriadPro-Bold"/>
              </a:rPr>
              <a:t>2. A crescente população jovem não está a ser suficientemente absorvida pela força de trabalho, o que limita a futura estabilidade económica e social de </a:t>
            </a:r>
            <a:r>
              <a:rPr lang="en-US" sz="2400" b="1" dirty="0">
                <a:solidFill>
                  <a:srgbClr val="5350A2"/>
                </a:solidFill>
                <a:latin typeface="MyriadPro-Bold"/>
              </a:rPr>
              <a:t>Angola</a:t>
            </a:r>
          </a:p>
        </p:txBody>
      </p:sp>
      <p:sp>
        <p:nvSpPr>
          <p:cNvPr id="3" name="Content Placeholder 2">
            <a:extLst>
              <a:ext uri="{FF2B5EF4-FFF2-40B4-BE49-F238E27FC236}">
                <a16:creationId xmlns:a16="http://schemas.microsoft.com/office/drawing/2014/main" id="{5B11A6C2-1C91-F662-DEBF-04F462EE4640}"/>
              </a:ext>
            </a:extLst>
          </p:cNvPr>
          <p:cNvSpPr>
            <a:spLocks noGrp="1"/>
          </p:cNvSpPr>
          <p:nvPr>
            <p:ph idx="1"/>
          </p:nvPr>
        </p:nvSpPr>
        <p:spPr>
          <a:xfrm>
            <a:off x="4974769" y="2198914"/>
            <a:ext cx="6825345" cy="1972977"/>
          </a:xfrm>
        </p:spPr>
        <p:txBody>
          <a:bodyPr>
            <a:normAutofit/>
          </a:bodyPr>
          <a:lstStyle/>
          <a:p>
            <a:pPr algn="just">
              <a:buFont typeface="Wingdings" panose="05000000000000000000" pitchFamily="2" charset="2"/>
              <a:buChar char="Ø"/>
            </a:pPr>
            <a:r>
              <a:rPr lang="pt-BR" b="1" dirty="0">
                <a:solidFill>
                  <a:schemeClr val="accent2"/>
                </a:solidFill>
                <a:latin typeface="MyriadPro-Bold"/>
              </a:rPr>
              <a:t>Os jovens angolanos representam  31 por cento da população total e mais de metade da força </a:t>
            </a:r>
            <a:r>
              <a:rPr lang="en-US" b="1" dirty="0">
                <a:solidFill>
                  <a:schemeClr val="accent2"/>
                </a:solidFill>
                <a:latin typeface="MyriadPro-Bold"/>
              </a:rPr>
              <a:t>de </a:t>
            </a:r>
            <a:r>
              <a:rPr lang="en-US" b="1" dirty="0" err="1">
                <a:solidFill>
                  <a:schemeClr val="accent2"/>
                </a:solidFill>
                <a:latin typeface="MyriadPro-Bold"/>
              </a:rPr>
              <a:t>trabalho</a:t>
            </a:r>
            <a:r>
              <a:rPr lang="en-US" b="1" dirty="0">
                <a:solidFill>
                  <a:schemeClr val="accent2"/>
                </a:solidFill>
                <a:latin typeface="MyriadPro-Bold"/>
              </a:rPr>
              <a:t> mas: </a:t>
            </a:r>
          </a:p>
          <a:p>
            <a:pPr lvl="1" algn="just">
              <a:buFont typeface="Wingdings" panose="05000000000000000000" pitchFamily="2" charset="2"/>
              <a:buChar char="Ø"/>
            </a:pPr>
            <a:r>
              <a:rPr lang="pt-BR" dirty="0">
                <a:solidFill>
                  <a:schemeClr val="tx1"/>
                </a:solidFill>
                <a:latin typeface="MyriadPro-Bold"/>
              </a:rPr>
              <a:t> Passam particularmente mal no mercado de trabalho, apesar de serem mais instruídos do que os adultos.</a:t>
            </a:r>
          </a:p>
          <a:p>
            <a:pPr lvl="1" algn="just">
              <a:buFont typeface="Wingdings" panose="05000000000000000000" pitchFamily="2" charset="2"/>
              <a:buChar char="Ø"/>
            </a:pPr>
            <a:r>
              <a:rPr lang="pt-BR" dirty="0">
                <a:solidFill>
                  <a:schemeClr val="tx1"/>
                </a:solidFill>
                <a:latin typeface="MyriadPro-Bold"/>
              </a:rPr>
              <a:t>Mulheres jovens, jovens que vivem em áreas rurais e jovens de famílias pobres têm uma situação ainda pior</a:t>
            </a:r>
            <a:endParaRPr lang="en-US" dirty="0">
              <a:solidFill>
                <a:schemeClr val="tx1"/>
              </a:solidFill>
              <a:latin typeface="MyriadPro-Bold"/>
            </a:endParaRPr>
          </a:p>
          <a:p>
            <a:pPr algn="ctr"/>
            <a:endParaRPr lang="pt-BR" b="1" dirty="0">
              <a:solidFill>
                <a:schemeClr val="accent2"/>
              </a:solidFill>
              <a:latin typeface="MyriadPro-Bold"/>
            </a:endParaRPr>
          </a:p>
          <a:p>
            <a:endParaRPr lang="pt-BR" dirty="0"/>
          </a:p>
          <a:p>
            <a:endParaRPr lang="pt-BR" dirty="0"/>
          </a:p>
          <a:p>
            <a:endParaRPr lang="pt-BR" dirty="0"/>
          </a:p>
          <a:p>
            <a:endParaRPr lang="pt-BR" dirty="0"/>
          </a:p>
          <a:p>
            <a:endParaRPr lang="pt-BR" dirty="0"/>
          </a:p>
          <a:p>
            <a:pPr algn="ctr"/>
            <a:endParaRPr lang="en-US" dirty="0"/>
          </a:p>
        </p:txBody>
      </p:sp>
      <p:sp>
        <p:nvSpPr>
          <p:cNvPr id="16" name="Slide Number Placeholder 15">
            <a:extLst>
              <a:ext uri="{FF2B5EF4-FFF2-40B4-BE49-F238E27FC236}">
                <a16:creationId xmlns:a16="http://schemas.microsoft.com/office/drawing/2014/main" id="{85358715-36C9-BDD9-8B25-58E2A62B481A}"/>
              </a:ext>
            </a:extLst>
          </p:cNvPr>
          <p:cNvSpPr>
            <a:spLocks noGrp="1"/>
          </p:cNvSpPr>
          <p:nvPr>
            <p:ph type="sldNum" sz="quarter" idx="12"/>
          </p:nvPr>
        </p:nvSpPr>
        <p:spPr/>
        <p:txBody>
          <a:bodyPr/>
          <a:lstStyle/>
          <a:p>
            <a:fld id="{FFF62499-2361-45CD-88D2-F26267BEC161}" type="slidenum">
              <a:rPr lang="en-US" smtClean="0"/>
              <a:t>4</a:t>
            </a:fld>
            <a:endParaRPr lang="en-US"/>
          </a:p>
        </p:txBody>
      </p:sp>
      <p:sp>
        <p:nvSpPr>
          <p:cNvPr id="6" name="TextBox 5">
            <a:extLst>
              <a:ext uri="{FF2B5EF4-FFF2-40B4-BE49-F238E27FC236}">
                <a16:creationId xmlns:a16="http://schemas.microsoft.com/office/drawing/2014/main" id="{08F94808-8C1B-FE7B-A9AA-9E9A2517A143}"/>
              </a:ext>
            </a:extLst>
          </p:cNvPr>
          <p:cNvSpPr txBox="1"/>
          <p:nvPr/>
        </p:nvSpPr>
        <p:spPr>
          <a:xfrm>
            <a:off x="5458990" y="4898704"/>
            <a:ext cx="1476719" cy="307777"/>
          </a:xfrm>
          <a:prstGeom prst="rect">
            <a:avLst/>
          </a:prstGeom>
          <a:noFill/>
        </p:spPr>
        <p:txBody>
          <a:bodyPr wrap="square" rtlCol="0">
            <a:spAutoFit/>
          </a:bodyPr>
          <a:lstStyle/>
          <a:p>
            <a:r>
              <a:rPr lang="en-US" sz="1400" err="1"/>
              <a:t>Desempregados</a:t>
            </a:r>
            <a:endParaRPr lang="en-US" sz="1400"/>
          </a:p>
        </p:txBody>
      </p:sp>
      <p:sp>
        <p:nvSpPr>
          <p:cNvPr id="7" name="TextBox 6">
            <a:extLst>
              <a:ext uri="{FF2B5EF4-FFF2-40B4-BE49-F238E27FC236}">
                <a16:creationId xmlns:a16="http://schemas.microsoft.com/office/drawing/2014/main" id="{F087F108-74F8-148E-468A-2AF91DCFF235}"/>
              </a:ext>
            </a:extLst>
          </p:cNvPr>
          <p:cNvSpPr txBox="1"/>
          <p:nvPr/>
        </p:nvSpPr>
        <p:spPr>
          <a:xfrm>
            <a:off x="7582113" y="4886331"/>
            <a:ext cx="2274970" cy="523220"/>
          </a:xfrm>
          <a:prstGeom prst="rect">
            <a:avLst/>
          </a:prstGeom>
          <a:noFill/>
        </p:spPr>
        <p:txBody>
          <a:bodyPr wrap="square" rtlCol="0">
            <a:spAutoFit/>
          </a:bodyPr>
          <a:lstStyle/>
          <a:p>
            <a:r>
              <a:rPr lang="pt-BR" sz="1400"/>
              <a:t>trabalham em empregos de baixa qualidade</a:t>
            </a:r>
            <a:endParaRPr lang="en-US" sz="1400"/>
          </a:p>
        </p:txBody>
      </p:sp>
      <p:sp>
        <p:nvSpPr>
          <p:cNvPr id="8" name="TextBox 7">
            <a:extLst>
              <a:ext uri="{FF2B5EF4-FFF2-40B4-BE49-F238E27FC236}">
                <a16:creationId xmlns:a16="http://schemas.microsoft.com/office/drawing/2014/main" id="{EB153C10-0B50-7EDC-283B-A64368A1723C}"/>
              </a:ext>
            </a:extLst>
          </p:cNvPr>
          <p:cNvSpPr txBox="1"/>
          <p:nvPr/>
        </p:nvSpPr>
        <p:spPr>
          <a:xfrm>
            <a:off x="10014009" y="4861880"/>
            <a:ext cx="1667463" cy="523220"/>
          </a:xfrm>
          <a:prstGeom prst="rect">
            <a:avLst/>
          </a:prstGeom>
          <a:noFill/>
        </p:spPr>
        <p:txBody>
          <a:bodyPr wrap="square">
            <a:spAutoFit/>
          </a:bodyPr>
          <a:lstStyle/>
          <a:p>
            <a:r>
              <a:rPr lang="en-US" sz="1400" err="1"/>
              <a:t>ganham</a:t>
            </a:r>
            <a:r>
              <a:rPr lang="en-US" sz="1400"/>
              <a:t> 20% </a:t>
            </a:r>
            <a:r>
              <a:rPr lang="en-US" sz="1400" err="1"/>
              <a:t>menos</a:t>
            </a:r>
            <a:r>
              <a:rPr lang="en-US" sz="1400"/>
              <a:t> que </a:t>
            </a:r>
            <a:r>
              <a:rPr lang="en-US" sz="1400" err="1"/>
              <a:t>os</a:t>
            </a:r>
            <a:r>
              <a:rPr lang="en-US" sz="1400"/>
              <a:t> </a:t>
            </a:r>
            <a:r>
              <a:rPr lang="en-US" sz="1400" err="1"/>
              <a:t>adultos</a:t>
            </a:r>
            <a:endParaRPr lang="en-US" sz="1400"/>
          </a:p>
        </p:txBody>
      </p:sp>
      <p:pic>
        <p:nvPicPr>
          <p:cNvPr id="14" name="Picture 13">
            <a:extLst>
              <a:ext uri="{FF2B5EF4-FFF2-40B4-BE49-F238E27FC236}">
                <a16:creationId xmlns:a16="http://schemas.microsoft.com/office/drawing/2014/main" id="{975FA91B-115A-6577-C736-AD81FAF7C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72" y="750928"/>
            <a:ext cx="4617989" cy="4868948"/>
          </a:xfrm>
          <a:prstGeom prst="rect">
            <a:avLst/>
          </a:prstGeom>
        </p:spPr>
      </p:pic>
      <p:sp>
        <p:nvSpPr>
          <p:cNvPr id="12" name="TextBox 11">
            <a:extLst>
              <a:ext uri="{FF2B5EF4-FFF2-40B4-BE49-F238E27FC236}">
                <a16:creationId xmlns:a16="http://schemas.microsoft.com/office/drawing/2014/main" id="{C2D9785C-B586-4179-56BF-C37A43E8A123}"/>
              </a:ext>
            </a:extLst>
          </p:cNvPr>
          <p:cNvSpPr txBox="1"/>
          <p:nvPr/>
        </p:nvSpPr>
        <p:spPr>
          <a:xfrm>
            <a:off x="4386874" y="5408809"/>
            <a:ext cx="7413240" cy="923330"/>
          </a:xfrm>
          <a:prstGeom prst="rect">
            <a:avLst/>
          </a:prstGeom>
          <a:noFill/>
        </p:spPr>
        <p:txBody>
          <a:bodyPr wrap="square">
            <a:spAutoFit/>
          </a:bodyPr>
          <a:lstStyle/>
          <a:p>
            <a:pPr marL="800100" lvl="1" indent="-342900" algn="just">
              <a:buFont typeface="Wingdings" panose="05000000000000000000" pitchFamily="2" charset="2"/>
              <a:buChar char="Ø"/>
            </a:pPr>
            <a:r>
              <a:rPr lang="pt-BR" b="1" dirty="0">
                <a:solidFill>
                  <a:schemeClr val="accent2"/>
                </a:solidFill>
                <a:latin typeface="MyriadPro-Bold"/>
              </a:rPr>
              <a:t>Os desafios aumentarão à medida que a população jovem vai dobrar nos próximos 30 anos, chegando a mais de 27 milhões de pessoas entre 15 e 34 anos.</a:t>
            </a:r>
          </a:p>
        </p:txBody>
      </p:sp>
      <p:pic>
        <p:nvPicPr>
          <p:cNvPr id="18" name="Picture 17">
            <a:extLst>
              <a:ext uri="{FF2B5EF4-FFF2-40B4-BE49-F238E27FC236}">
                <a16:creationId xmlns:a16="http://schemas.microsoft.com/office/drawing/2014/main" id="{2EA6A847-04CD-5832-FCB7-8F525C4CCF94}"/>
              </a:ext>
            </a:extLst>
          </p:cNvPr>
          <p:cNvPicPr>
            <a:picLocks noChangeAspect="1"/>
          </p:cNvPicPr>
          <p:nvPr/>
        </p:nvPicPr>
        <p:blipFill>
          <a:blip r:embed="rId4"/>
          <a:stretch>
            <a:fillRect/>
          </a:stretch>
        </p:blipFill>
        <p:spPr>
          <a:xfrm>
            <a:off x="5428226" y="4018046"/>
            <a:ext cx="6301956" cy="844576"/>
          </a:xfrm>
          <a:prstGeom prst="rect">
            <a:avLst/>
          </a:prstGeom>
        </p:spPr>
      </p:pic>
    </p:spTree>
    <p:extLst>
      <p:ext uri="{BB962C8B-B14F-4D97-AF65-F5344CB8AC3E}">
        <p14:creationId xmlns:p14="http://schemas.microsoft.com/office/powerpoint/2010/main" val="12327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FAC1A-D4C8-2BC7-4D86-7FDE2EF3C772}"/>
              </a:ext>
            </a:extLst>
          </p:cNvPr>
          <p:cNvSpPr>
            <a:spLocks noGrp="1"/>
          </p:cNvSpPr>
          <p:nvPr>
            <p:ph type="title"/>
          </p:nvPr>
        </p:nvSpPr>
        <p:spPr/>
        <p:txBody>
          <a:bodyPr>
            <a:noAutofit/>
          </a:bodyPr>
          <a:lstStyle/>
          <a:p>
            <a:r>
              <a:rPr lang="pt-BR" sz="3600" b="1">
                <a:solidFill>
                  <a:srgbClr val="5350A2"/>
                </a:solidFill>
                <a:latin typeface="MyriadPro-Bold"/>
              </a:rPr>
              <a:t>3. Os principais impulsionadores do crescimento do emprego são de baixo desempenho, criando desafios para os jovens:</a:t>
            </a:r>
            <a:endParaRPr lang="en-US" sz="3600"/>
          </a:p>
        </p:txBody>
      </p:sp>
      <p:pic>
        <p:nvPicPr>
          <p:cNvPr id="6" name="Content Placeholder 5">
            <a:extLst>
              <a:ext uri="{FF2B5EF4-FFF2-40B4-BE49-F238E27FC236}">
                <a16:creationId xmlns:a16="http://schemas.microsoft.com/office/drawing/2014/main" id="{F0805865-32DD-172A-578E-1B95F8D6CF29}"/>
              </a:ext>
            </a:extLst>
          </p:cNvPr>
          <p:cNvPicPr>
            <a:picLocks noGrp="1" noChangeAspect="1"/>
          </p:cNvPicPr>
          <p:nvPr>
            <p:ph idx="1"/>
          </p:nvPr>
        </p:nvPicPr>
        <p:blipFill>
          <a:blip r:embed="rId3"/>
          <a:stretch>
            <a:fillRect/>
          </a:stretch>
        </p:blipFill>
        <p:spPr>
          <a:xfrm>
            <a:off x="275868" y="2308072"/>
            <a:ext cx="11472475" cy="3224981"/>
          </a:xfrm>
        </p:spPr>
      </p:pic>
      <p:sp>
        <p:nvSpPr>
          <p:cNvPr id="4" name="Slide Number Placeholder 3">
            <a:extLst>
              <a:ext uri="{FF2B5EF4-FFF2-40B4-BE49-F238E27FC236}">
                <a16:creationId xmlns:a16="http://schemas.microsoft.com/office/drawing/2014/main" id="{EC914A29-45AE-FCB3-87F8-B53D08ABA570}"/>
              </a:ext>
            </a:extLst>
          </p:cNvPr>
          <p:cNvSpPr>
            <a:spLocks noGrp="1"/>
          </p:cNvSpPr>
          <p:nvPr>
            <p:ph type="sldNum" sz="quarter" idx="12"/>
          </p:nvPr>
        </p:nvSpPr>
        <p:spPr/>
        <p:txBody>
          <a:bodyPr/>
          <a:lstStyle/>
          <a:p>
            <a:fld id="{FFF62499-2361-45CD-88D2-F26267BEC161}" type="slidenum">
              <a:rPr lang="en-US" smtClean="0"/>
              <a:t>5</a:t>
            </a:fld>
            <a:endParaRPr lang="en-US"/>
          </a:p>
        </p:txBody>
      </p:sp>
    </p:spTree>
    <p:extLst>
      <p:ext uri="{BB962C8B-B14F-4D97-AF65-F5344CB8AC3E}">
        <p14:creationId xmlns:p14="http://schemas.microsoft.com/office/powerpoint/2010/main" val="865626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FFC4-EC5E-CC1A-F26F-68864156F666}"/>
              </a:ext>
            </a:extLst>
          </p:cNvPr>
          <p:cNvSpPr>
            <a:spLocks noGrp="1"/>
          </p:cNvSpPr>
          <p:nvPr>
            <p:ph type="title"/>
          </p:nvPr>
        </p:nvSpPr>
        <p:spPr/>
        <p:txBody>
          <a:bodyPr>
            <a:noAutofit/>
          </a:bodyPr>
          <a:lstStyle/>
          <a:p>
            <a:r>
              <a:rPr lang="pt-BR" sz="2800" b="1">
                <a:solidFill>
                  <a:srgbClr val="5350A2"/>
                </a:solidFill>
                <a:latin typeface="MyriadPro-Bold"/>
              </a:rPr>
              <a:t>4. </a:t>
            </a:r>
            <a:r>
              <a:rPr lang="pt-PT" sz="2800" b="1">
                <a:solidFill>
                  <a:srgbClr val="5350A2"/>
                </a:solidFill>
                <a:latin typeface="MyriadPro-Bold"/>
              </a:rPr>
              <a:t>Para resolver o desafio do emprego dos jovens, Angola precisa de uma estratégia de emprego que equilibre as políticas para resultados a curto e longo prazo. </a:t>
            </a:r>
            <a:r>
              <a:rPr lang="pt-BR" sz="2800" b="1">
                <a:solidFill>
                  <a:srgbClr val="5350A2"/>
                </a:solidFill>
                <a:latin typeface="MyriadPro-Bold"/>
              </a:rPr>
              <a:t>Ambas as políticas precisam começar hoje.</a:t>
            </a:r>
            <a:endParaRPr lang="en-US" sz="2400"/>
          </a:p>
        </p:txBody>
      </p:sp>
      <p:pic>
        <p:nvPicPr>
          <p:cNvPr id="5" name="Content Placeholder 4" descr="Diagram&#10;&#10;Description automatically generated">
            <a:extLst>
              <a:ext uri="{FF2B5EF4-FFF2-40B4-BE49-F238E27FC236}">
                <a16:creationId xmlns:a16="http://schemas.microsoft.com/office/drawing/2014/main" id="{DACABC49-0191-5E2B-9A0D-E1339D8C2F49}"/>
              </a:ext>
            </a:extLst>
          </p:cNvPr>
          <p:cNvPicPr>
            <a:picLocks noGrp="1" noChangeAspect="1"/>
          </p:cNvPicPr>
          <p:nvPr>
            <p:ph idx="1"/>
          </p:nvPr>
        </p:nvPicPr>
        <p:blipFill>
          <a:blip r:embed="rId2"/>
          <a:stretch>
            <a:fillRect/>
          </a:stretch>
        </p:blipFill>
        <p:spPr>
          <a:xfrm>
            <a:off x="3394453" y="1846264"/>
            <a:ext cx="5019874" cy="3696141"/>
          </a:xfrm>
          <a:prstGeom prst="rect">
            <a:avLst/>
          </a:prstGeom>
        </p:spPr>
      </p:pic>
      <p:sp>
        <p:nvSpPr>
          <p:cNvPr id="4" name="Slide Number Placeholder 3">
            <a:extLst>
              <a:ext uri="{FF2B5EF4-FFF2-40B4-BE49-F238E27FC236}">
                <a16:creationId xmlns:a16="http://schemas.microsoft.com/office/drawing/2014/main" id="{530B98C0-B869-E817-132F-2221C71BD3D5}"/>
              </a:ext>
            </a:extLst>
          </p:cNvPr>
          <p:cNvSpPr>
            <a:spLocks noGrp="1"/>
          </p:cNvSpPr>
          <p:nvPr>
            <p:ph type="sldNum" sz="quarter" idx="12"/>
          </p:nvPr>
        </p:nvSpPr>
        <p:spPr/>
        <p:txBody>
          <a:bodyPr/>
          <a:lstStyle/>
          <a:p>
            <a:fld id="{FFF62499-2361-45CD-88D2-F26267BEC161}" type="slidenum">
              <a:rPr lang="en-US" smtClean="0"/>
              <a:t>6</a:t>
            </a:fld>
            <a:endParaRPr lang="en-US"/>
          </a:p>
        </p:txBody>
      </p:sp>
      <p:sp>
        <p:nvSpPr>
          <p:cNvPr id="7" name="TextBox 6">
            <a:extLst>
              <a:ext uri="{FF2B5EF4-FFF2-40B4-BE49-F238E27FC236}">
                <a16:creationId xmlns:a16="http://schemas.microsoft.com/office/drawing/2014/main" id="{06604348-ECD2-15AC-A106-22658056AD70}"/>
              </a:ext>
            </a:extLst>
          </p:cNvPr>
          <p:cNvSpPr txBox="1"/>
          <p:nvPr/>
        </p:nvSpPr>
        <p:spPr>
          <a:xfrm>
            <a:off x="1097280" y="5671620"/>
            <a:ext cx="10806546" cy="535531"/>
          </a:xfrm>
          <a:prstGeom prst="rect">
            <a:avLst/>
          </a:prstGeom>
          <a:noFill/>
        </p:spPr>
        <p:txBody>
          <a:bodyPr wrap="square">
            <a:spAutoFit/>
          </a:bodyPr>
          <a:lstStyle/>
          <a:p>
            <a:pPr defTabSz="914400">
              <a:lnSpc>
                <a:spcPct val="90000"/>
              </a:lnSpc>
              <a:spcAft>
                <a:spcPts val="600"/>
              </a:spcAft>
              <a:buClr>
                <a:schemeClr val="accent1"/>
              </a:buClr>
              <a:buFont typeface="Calibri" panose="020F0502020204030204" pitchFamily="34" charset="0"/>
            </a:pPr>
            <a:r>
              <a:rPr lang="en-US" sz="1600" i="1" u="none" strike="noStrike" baseline="0" dirty="0"/>
              <a:t>Para </a:t>
            </a:r>
            <a:r>
              <a:rPr lang="en-US" sz="1600" i="1" u="none" strike="noStrike" baseline="0" dirty="0" err="1"/>
              <a:t>impulsionar</a:t>
            </a:r>
            <a:r>
              <a:rPr lang="en-US" sz="1600" i="1" u="none" strike="noStrike" baseline="0" dirty="0"/>
              <a:t> a </a:t>
            </a:r>
            <a:r>
              <a:rPr lang="en-US" sz="1600" i="1" u="none" strike="noStrike" baseline="0" dirty="0" err="1"/>
              <a:t>reforma</a:t>
            </a:r>
            <a:r>
              <a:rPr lang="en-US" sz="1600" i="1" u="none" strike="noStrike" baseline="0" dirty="0"/>
              <a:t> de </a:t>
            </a:r>
            <a:r>
              <a:rPr lang="en-US" sz="1600" i="1" u="none" strike="noStrike" baseline="0" dirty="0" err="1"/>
              <a:t>política</a:t>
            </a:r>
            <a:r>
              <a:rPr lang="en-US" sz="1600" i="1" u="none" strike="noStrike" baseline="0" dirty="0"/>
              <a:t>, o </a:t>
            </a:r>
            <a:r>
              <a:rPr lang="en-US" sz="1600" i="1" u="none" strike="noStrike" baseline="0" dirty="0" err="1"/>
              <a:t>Governo</a:t>
            </a:r>
            <a:r>
              <a:rPr lang="en-US" sz="1600" i="1" u="none" strike="noStrike" baseline="0" dirty="0"/>
              <a:t>, </a:t>
            </a:r>
            <a:r>
              <a:rPr lang="en-US" sz="1600" i="1" u="none" strike="noStrike" baseline="0" dirty="0" err="1"/>
              <a:t>em</a:t>
            </a:r>
            <a:r>
              <a:rPr lang="en-US" sz="1600" i="1" u="none" strike="noStrike" baseline="0" dirty="0"/>
              <a:t> </a:t>
            </a:r>
            <a:r>
              <a:rPr lang="en-US" sz="1600" i="1" u="none" strike="noStrike" baseline="0" dirty="0" err="1"/>
              <a:t>parceria</a:t>
            </a:r>
            <a:r>
              <a:rPr lang="en-US" sz="1600" i="1" u="none" strike="noStrike" baseline="0" dirty="0"/>
              <a:t> com o sector privado, </a:t>
            </a:r>
            <a:r>
              <a:rPr lang="en-US" sz="1600" i="1" u="none" strike="noStrike" baseline="0" dirty="0" err="1"/>
              <a:t>poderia</a:t>
            </a:r>
            <a:r>
              <a:rPr lang="en-US" sz="1600" i="1" u="none" strike="noStrike" baseline="0" dirty="0"/>
              <a:t> </a:t>
            </a:r>
            <a:r>
              <a:rPr lang="en-US" sz="1600" i="1" u="none" strike="noStrike" baseline="0" dirty="0" err="1"/>
              <a:t>desenvolver</a:t>
            </a:r>
            <a:r>
              <a:rPr lang="en-US" sz="1600" i="1" u="none" strike="noStrike" baseline="0" dirty="0"/>
              <a:t> </a:t>
            </a:r>
            <a:r>
              <a:rPr lang="en-US" sz="1600" i="1" u="none" strike="noStrike" baseline="0" dirty="0" err="1"/>
              <a:t>uma</a:t>
            </a:r>
            <a:r>
              <a:rPr lang="en-US" sz="1600" i="1" u="none" strike="noStrike" baseline="0" dirty="0"/>
              <a:t> nova </a:t>
            </a:r>
            <a:r>
              <a:rPr lang="en-US" sz="1600" b="1" i="1" u="sng" strike="noStrike" baseline="0" dirty="0" err="1"/>
              <a:t>Iniciativa</a:t>
            </a:r>
            <a:r>
              <a:rPr lang="en-US" sz="1600" b="1" i="1" u="sng" strike="noStrike" baseline="0" dirty="0"/>
              <a:t> Nacional para o </a:t>
            </a:r>
            <a:r>
              <a:rPr lang="en-US" sz="1600" b="1" i="1" u="sng" strike="noStrike" baseline="0" dirty="0" err="1"/>
              <a:t>Emprego</a:t>
            </a:r>
            <a:r>
              <a:rPr lang="en-US" sz="1600" b="1" i="1" u="sng" strike="noStrike" baseline="0" dirty="0"/>
              <a:t> </a:t>
            </a:r>
            <a:r>
              <a:rPr lang="en-US" sz="1600" i="1" u="none" strike="noStrike" baseline="0" dirty="0"/>
              <a:t>que </a:t>
            </a:r>
            <a:r>
              <a:rPr lang="en-US" sz="1600" i="1" u="none" strike="noStrike" baseline="0" dirty="0" err="1"/>
              <a:t>estabeleceria</a:t>
            </a:r>
            <a:r>
              <a:rPr lang="en-US" sz="1600" i="1" u="none" strike="noStrike" baseline="0" dirty="0"/>
              <a:t> um </a:t>
            </a:r>
            <a:r>
              <a:rPr lang="en-US" sz="1600" i="1" u="none" strike="noStrike" baseline="0" dirty="0" err="1"/>
              <a:t>roteiro</a:t>
            </a:r>
            <a:r>
              <a:rPr lang="en-US" sz="1600" i="1" u="none" strike="noStrike" baseline="0" dirty="0"/>
              <a:t> para a </a:t>
            </a:r>
            <a:r>
              <a:rPr lang="en-US" sz="1600" i="1" u="none" strike="noStrike" baseline="0" dirty="0" err="1"/>
              <a:t>reforma</a:t>
            </a:r>
            <a:endParaRPr lang="en-US" sz="1600" i="1" dirty="0"/>
          </a:p>
        </p:txBody>
      </p:sp>
      <p:sp>
        <p:nvSpPr>
          <p:cNvPr id="8" name="Rectangle: Rounded Corners 7">
            <a:extLst>
              <a:ext uri="{FF2B5EF4-FFF2-40B4-BE49-F238E27FC236}">
                <a16:creationId xmlns:a16="http://schemas.microsoft.com/office/drawing/2014/main" id="{1C0CC538-4D01-9F17-004C-78A3F8CD3364}"/>
              </a:ext>
            </a:extLst>
          </p:cNvPr>
          <p:cNvSpPr/>
          <p:nvPr/>
        </p:nvSpPr>
        <p:spPr>
          <a:xfrm>
            <a:off x="8276301" y="1916933"/>
            <a:ext cx="2170026" cy="311688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pt-PT" sz="1400">
                <a:effectLst/>
                <a:ea typeface="Calibri" panose="020F0502020204030204" pitchFamily="34" charset="0"/>
                <a:cs typeface="Calibri" panose="020F0502020204030204" pitchFamily="34" charset="0"/>
              </a:rPr>
              <a:t>Políticas para impactos a curto prazo podem ser implementadas no actual contexto económico e empresarial, ajudando os trabalhadores a criar capacidade e a ligar-se a melhores oportunidades de emprego e ganhos, através de trabalho assalariado ou das suas próprias empresas.</a:t>
            </a:r>
            <a:endParaRPr lang="en-US" sz="140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A5B85F2B-5B2B-619B-C89B-35CDF4C34ADF}"/>
              </a:ext>
            </a:extLst>
          </p:cNvPr>
          <p:cNvSpPr/>
          <p:nvPr/>
        </p:nvSpPr>
        <p:spPr>
          <a:xfrm>
            <a:off x="1008207" y="2010055"/>
            <a:ext cx="2132156" cy="3023763"/>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pt-PT" sz="1400">
                <a:effectLst/>
                <a:ea typeface="Calibri" panose="020F0502020204030204" pitchFamily="34" charset="0"/>
                <a:cs typeface="Calibri" panose="020F0502020204030204" pitchFamily="34" charset="0"/>
              </a:rPr>
              <a:t>Políticas que afectam os constrangimentos estruturais de longo prazo ajudarão a economia angolana a criar e ligar com os mercados, aumentar o número e a produtividade dos empregos do sector privado e reforçar as instituições do mercado de trabalho.</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318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4D8E039-6055-3441-4513-22D82CE66352}"/>
              </a:ext>
            </a:extLst>
          </p:cNvPr>
          <p:cNvSpPr>
            <a:spLocks noGrp="1"/>
          </p:cNvSpPr>
          <p:nvPr>
            <p:ph type="title"/>
          </p:nvPr>
        </p:nvSpPr>
        <p:spPr>
          <a:xfrm>
            <a:off x="492370" y="516835"/>
            <a:ext cx="3084844" cy="5772840"/>
          </a:xfrm>
        </p:spPr>
        <p:txBody>
          <a:bodyPr anchor="ctr">
            <a:normAutofit/>
          </a:bodyPr>
          <a:lstStyle/>
          <a:p>
            <a:r>
              <a:rPr lang="pt-PT" sz="3100" b="1" dirty="0">
                <a:solidFill>
                  <a:srgbClr val="FFFFFF"/>
                </a:solidFill>
                <a:effectLst/>
                <a:latin typeface="Times New Roman" panose="02020603050405020304" pitchFamily="18" charset="0"/>
                <a:ea typeface="Calibri" panose="020F0502020204030204" pitchFamily="34" charset="0"/>
              </a:rPr>
              <a:t>No </a:t>
            </a:r>
            <a:r>
              <a:rPr lang="pt-PT" sz="3100" dirty="0">
                <a:solidFill>
                  <a:srgbClr val="FFFFFF"/>
                </a:solidFill>
                <a:effectLst/>
                <a:latin typeface="Times New Roman" panose="02020603050405020304" pitchFamily="18" charset="0"/>
                <a:ea typeface="Calibri" panose="020F0502020204030204" pitchFamily="34" charset="0"/>
              </a:rPr>
              <a:t>curto prazo, Angola pode proporcionar oportunidades aos jovens vulneráveis para aumentar a sua renda e fornecer uma base para que possam aceder a melhores oportunidades ao longo do tempo. </a:t>
            </a:r>
            <a:r>
              <a:rPr lang="pt-BR" sz="3100" dirty="0">
                <a:solidFill>
                  <a:srgbClr val="FFFFFF"/>
                </a:solidFill>
              </a:rPr>
              <a:t> </a:t>
            </a:r>
            <a:endParaRPr lang="en-US" sz="3100" dirty="0">
              <a:solidFill>
                <a:srgbClr val="FFFFFF"/>
              </a:solidFill>
            </a:endParaRPr>
          </a:p>
        </p:txBody>
      </p:sp>
      <p:sp>
        <p:nvSpPr>
          <p:cNvPr id="13" name="Rectangle 12">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BD9793FF-7B21-BD2E-6817-45E351920D53}"/>
              </a:ext>
            </a:extLst>
          </p:cNvPr>
          <p:cNvGraphicFramePr>
            <a:graphicFrameLocks noGrp="1"/>
          </p:cNvGraphicFramePr>
          <p:nvPr>
            <p:ph idx="1"/>
            <p:extLst>
              <p:ext uri="{D42A27DB-BD31-4B8C-83A1-F6EECF244321}">
                <p14:modId xmlns:p14="http://schemas.microsoft.com/office/powerpoint/2010/main" val="210999132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690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5991786D-178D-0D71-037D-E44D81BA092F}"/>
              </a:ext>
            </a:extLst>
          </p:cNvPr>
          <p:cNvSpPr>
            <a:spLocks noGrp="1"/>
          </p:cNvSpPr>
          <p:nvPr>
            <p:ph type="body" idx="1"/>
          </p:nvPr>
        </p:nvSpPr>
        <p:spPr>
          <a:xfrm>
            <a:off x="1100051" y="5225240"/>
            <a:ext cx="10058400" cy="1143000"/>
          </a:xfrm>
        </p:spPr>
        <p:txBody>
          <a:bodyPr vert="horz" lIns="91440" tIns="45720" rIns="91440" bIns="45720" rtlCol="0">
            <a:normAutofit/>
          </a:bodyPr>
          <a:lstStyle/>
          <a:p>
            <a:endParaRPr lang="en-US">
              <a:solidFill>
                <a:srgbClr val="FFFFFF"/>
              </a:solidFill>
            </a:endParaRPr>
          </a:p>
        </p:txBody>
      </p:sp>
      <p:sp>
        <p:nvSpPr>
          <p:cNvPr id="18" name="Rectangle 17">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CA4F36D-D0C6-9A61-AF2B-86B232E53EA1}"/>
              </a:ext>
            </a:extLst>
          </p:cNvPr>
          <p:cNvSpPr>
            <a:spLocks noGrp="1"/>
          </p:cNvSpPr>
          <p:nvPr>
            <p:ph type="title"/>
          </p:nvPr>
        </p:nvSpPr>
        <p:spPr>
          <a:xfrm>
            <a:off x="1097280" y="758952"/>
            <a:ext cx="10058400" cy="3892168"/>
          </a:xfrm>
        </p:spPr>
        <p:txBody>
          <a:bodyPr vert="horz" lIns="91440" tIns="45720" rIns="91440" bIns="45720" rtlCol="0" anchor="b">
            <a:normAutofit fontScale="90000"/>
          </a:bodyPr>
          <a:lstStyle/>
          <a:p>
            <a:r>
              <a:rPr lang="en-US" sz="7400" dirty="0">
                <a:solidFill>
                  <a:srgbClr val="FFFFFF"/>
                </a:solidFill>
              </a:rPr>
              <a:t>5. </a:t>
            </a:r>
            <a:r>
              <a:rPr lang="en-US" sz="7400" dirty="0" err="1">
                <a:solidFill>
                  <a:srgbClr val="FFFFFF"/>
                </a:solidFill>
              </a:rPr>
              <a:t>Evidências</a:t>
            </a:r>
            <a:r>
              <a:rPr lang="en-US" sz="7400" dirty="0">
                <a:solidFill>
                  <a:srgbClr val="FFFFFF"/>
                </a:solidFill>
              </a:rPr>
              <a:t> </a:t>
            </a:r>
            <a:r>
              <a:rPr lang="en-US" sz="7400" dirty="0" err="1">
                <a:solidFill>
                  <a:srgbClr val="FFFFFF"/>
                </a:solidFill>
              </a:rPr>
              <a:t>internacionais</a:t>
            </a:r>
            <a:r>
              <a:rPr lang="en-US" sz="7400" dirty="0">
                <a:solidFill>
                  <a:srgbClr val="FFFFFF"/>
                </a:solidFill>
              </a:rPr>
              <a:t> do </a:t>
            </a:r>
            <a:r>
              <a:rPr lang="en-US" sz="7400" dirty="0" err="1">
                <a:solidFill>
                  <a:srgbClr val="FFFFFF"/>
                </a:solidFill>
              </a:rPr>
              <a:t>Programas</a:t>
            </a:r>
            <a:r>
              <a:rPr lang="en-US" sz="7400" dirty="0">
                <a:solidFill>
                  <a:srgbClr val="FFFFFF"/>
                </a:solidFill>
              </a:rPr>
              <a:t> </a:t>
            </a:r>
            <a:r>
              <a:rPr lang="en-US" sz="7400" dirty="0" err="1">
                <a:solidFill>
                  <a:srgbClr val="FFFFFF"/>
                </a:solidFill>
              </a:rPr>
              <a:t>Activos</a:t>
            </a:r>
            <a:r>
              <a:rPr lang="en-US" sz="7400" dirty="0">
                <a:solidFill>
                  <a:srgbClr val="FFFFFF"/>
                </a:solidFill>
              </a:rPr>
              <a:t> de Mercado de </a:t>
            </a:r>
            <a:r>
              <a:rPr lang="en-US" sz="7400" dirty="0" err="1">
                <a:solidFill>
                  <a:srgbClr val="FFFFFF"/>
                </a:solidFill>
              </a:rPr>
              <a:t>Trabalho</a:t>
            </a:r>
            <a:endParaRPr lang="en-US" sz="7400" dirty="0">
              <a:solidFill>
                <a:srgbClr val="FFFFFF"/>
              </a:solidFill>
            </a:endParaRPr>
          </a:p>
        </p:txBody>
      </p:sp>
    </p:spTree>
    <p:extLst>
      <p:ext uri="{BB962C8B-B14F-4D97-AF65-F5344CB8AC3E}">
        <p14:creationId xmlns:p14="http://schemas.microsoft.com/office/powerpoint/2010/main" val="262081206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4D4FCE9-468D-2DA7-0229-F1276E54C8ED}"/>
              </a:ext>
            </a:extLst>
          </p:cNvPr>
          <p:cNvSpPr>
            <a:spLocks noGrp="1"/>
          </p:cNvSpPr>
          <p:nvPr>
            <p:ph type="title"/>
          </p:nvPr>
        </p:nvSpPr>
        <p:spPr>
          <a:xfrm>
            <a:off x="492370" y="605896"/>
            <a:ext cx="3084844" cy="5646208"/>
          </a:xfrm>
        </p:spPr>
        <p:txBody>
          <a:bodyPr anchor="ctr">
            <a:normAutofit/>
          </a:bodyPr>
          <a:lstStyle/>
          <a:p>
            <a:r>
              <a:rPr lang="pt-BR" sz="2800" dirty="0">
                <a:solidFill>
                  <a:srgbClr val="FFFFFF"/>
                </a:solidFill>
              </a:rPr>
              <a:t>Os Programas Activos de Mercado de Trabalho (PAMT) que visam criar emprego, reforçar o capital humano ou melhorar a intermediação ao mercado de trabalho são as mais rentáveis (Brown e Koettl (2015).</a:t>
            </a:r>
            <a:endParaRPr lang="en-US" sz="28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9FED624-EE25-7CD1-31BC-A1FC973F38F5}"/>
              </a:ext>
            </a:extLst>
          </p:cNvPr>
          <p:cNvSpPr>
            <a:spLocks noGrp="1"/>
          </p:cNvSpPr>
          <p:nvPr>
            <p:ph idx="1"/>
          </p:nvPr>
        </p:nvSpPr>
        <p:spPr>
          <a:xfrm>
            <a:off x="4742016" y="605896"/>
            <a:ext cx="6413663" cy="5646208"/>
          </a:xfrm>
        </p:spPr>
        <p:txBody>
          <a:bodyPr anchor="ctr">
            <a:normAutofit/>
          </a:bodyPr>
          <a:lstStyle/>
          <a:p>
            <a:r>
              <a:rPr lang="pt-BR" sz="1600" u="sng" dirty="0"/>
              <a:t>Incentivos à manutenção do emprego</a:t>
            </a:r>
            <a:r>
              <a:rPr lang="pt-BR" sz="1600" dirty="0"/>
              <a:t>, através de subsídios aos empregadores só </a:t>
            </a:r>
            <a:r>
              <a:rPr lang="pt-BR" sz="1600" i="1" dirty="0"/>
              <a:t>são eficazes durante períodos muito curtos</a:t>
            </a:r>
            <a:r>
              <a:rPr lang="pt-BR" sz="1600" dirty="0"/>
              <a:t>, especificamente durante </a:t>
            </a:r>
            <a:r>
              <a:rPr lang="pt-BR" sz="1600" i="1" dirty="0"/>
              <a:t>recessões graves</a:t>
            </a:r>
            <a:r>
              <a:rPr lang="pt-BR" sz="1600" dirty="0"/>
              <a:t>, e devem ser </a:t>
            </a:r>
            <a:r>
              <a:rPr lang="pt-BR" sz="1600" i="1" dirty="0"/>
              <a:t>combinados com formação</a:t>
            </a:r>
            <a:r>
              <a:rPr lang="pt-BR" sz="1600" dirty="0"/>
              <a:t> durante as horas não trabalhadas para apoiar o desenvolvimento de competências, bem como com medidas para apoiar significativamente pessoas de fora (desempregados, informais, inactivos, etc.). </a:t>
            </a:r>
          </a:p>
          <a:p>
            <a:r>
              <a:rPr lang="pt-BR" sz="1600" u="sng" dirty="0"/>
              <a:t>Incentivos à criação de emprego</a:t>
            </a:r>
            <a:r>
              <a:rPr lang="pt-BR" sz="1600" dirty="0"/>
              <a:t> (empreendurismo, subsídios de contratação) são altamente </a:t>
            </a:r>
            <a:r>
              <a:rPr lang="pt-BR" sz="1600" i="1" dirty="0"/>
              <a:t>eficazes durante as recuperações</a:t>
            </a:r>
            <a:r>
              <a:rPr lang="pt-BR" sz="1600" dirty="0"/>
              <a:t>. </a:t>
            </a:r>
          </a:p>
          <a:p>
            <a:r>
              <a:rPr lang="pt-BR" sz="1600" u="sng" dirty="0"/>
              <a:t>Os incentivos à procura e manutenção de um emprego </a:t>
            </a:r>
            <a:r>
              <a:rPr lang="pt-BR" sz="1600" dirty="0"/>
              <a:t>visam aumentar a oferta de mão-de-obra, aumentando directamente o retorno do emprego ou tornando o desemprego mais caro (ex. trabalhos publicos). </a:t>
            </a:r>
            <a:r>
              <a:rPr lang="pt-BR" sz="1600" i="1" dirty="0"/>
              <a:t>Não são muito eficientes</a:t>
            </a:r>
            <a:r>
              <a:rPr lang="pt-BR" sz="1600" dirty="0"/>
              <a:t> em termos de custos em termos de aumento do emprego, mas podem ser eficazes na redução da pobreza e da desigualdade. </a:t>
            </a:r>
          </a:p>
          <a:p>
            <a:r>
              <a:rPr lang="pt-BR" sz="1600" u="sng" dirty="0"/>
              <a:t>Incentivos ao reforço do capital humano </a:t>
            </a:r>
            <a:r>
              <a:rPr lang="pt-BR" sz="1600" dirty="0"/>
              <a:t>– formação na sala e no local são especialmente </a:t>
            </a:r>
            <a:r>
              <a:rPr lang="pt-BR" sz="1600" i="1" dirty="0"/>
              <a:t>eficazes a longo prazo</a:t>
            </a:r>
            <a:r>
              <a:rPr lang="pt-BR" sz="1600" dirty="0"/>
              <a:t>, especialmente quanto mais visam pessoas de fora desfavorecidas. </a:t>
            </a:r>
          </a:p>
          <a:p>
            <a:r>
              <a:rPr lang="pt-BR" sz="1600" u="sng" dirty="0"/>
              <a:t>Melhoras aos serviços de  intermediação </a:t>
            </a:r>
            <a:r>
              <a:rPr lang="pt-BR" sz="1600" dirty="0"/>
              <a:t>ao mercado de trabalho são altamente rentáveis e desejáveis, mas só </a:t>
            </a:r>
            <a:r>
              <a:rPr lang="pt-BR" sz="1600" i="1" dirty="0"/>
              <a:t>são eficazes a curto prazo em mercados onde há criação regular de emprego </a:t>
            </a:r>
            <a:r>
              <a:rPr lang="pt-BR" sz="1600" dirty="0"/>
              <a:t>por parte das empresas.</a:t>
            </a:r>
            <a:endParaRPr lang="en-US" sz="1600" dirty="0"/>
          </a:p>
        </p:txBody>
      </p:sp>
    </p:spTree>
    <p:extLst>
      <p:ext uri="{BB962C8B-B14F-4D97-AF65-F5344CB8AC3E}">
        <p14:creationId xmlns:p14="http://schemas.microsoft.com/office/powerpoint/2010/main" val="11826035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153</TotalTime>
  <Words>2133</Words>
  <Application>Microsoft Office PowerPoint</Application>
  <PresentationFormat>Ecrã Panorâmico</PresentationFormat>
  <Paragraphs>93</Paragraphs>
  <Slides>18</Slides>
  <Notes>3</Notes>
  <HiddenSlides>3</HiddenSlides>
  <MMClips>0</MMClips>
  <ScaleCrop>false</ScaleCrop>
  <HeadingPairs>
    <vt:vector size="6" baseType="variant">
      <vt:variant>
        <vt:lpstr>Tipos de letra usados</vt:lpstr>
      </vt:variant>
      <vt:variant>
        <vt:i4>7</vt:i4>
      </vt:variant>
      <vt:variant>
        <vt:lpstr>Tema</vt:lpstr>
      </vt:variant>
      <vt:variant>
        <vt:i4>1</vt:i4>
      </vt:variant>
      <vt:variant>
        <vt:lpstr>Títulos dos diapositivos</vt:lpstr>
      </vt:variant>
      <vt:variant>
        <vt:i4>18</vt:i4>
      </vt:variant>
    </vt:vector>
  </HeadingPairs>
  <TitlesOfParts>
    <vt:vector size="26" baseType="lpstr">
      <vt:lpstr>Arial</vt:lpstr>
      <vt:lpstr>Calibri</vt:lpstr>
      <vt:lpstr>Calibri Light</vt:lpstr>
      <vt:lpstr>MPCXR O+ Myriad Pro</vt:lpstr>
      <vt:lpstr>MyriadPro-Bold</vt:lpstr>
      <vt:lpstr>Times New Roman</vt:lpstr>
      <vt:lpstr>Wingdings</vt:lpstr>
      <vt:lpstr>Retrospect</vt:lpstr>
      <vt:lpstr>EMPREGOS PARA A JUVENTUDE ANGOLANA: OPORTUNIDADES, DESAFIOS E ORIENTAÇÕES DE POLÍTICAS</vt:lpstr>
      <vt:lpstr>Mensagens principais</vt:lpstr>
      <vt:lpstr>1. O mercado de trabalho de Angola está a crescer, embora a maioria dos novos empregos sejam de baixa qualidade e contribuam modestamente para o crescimento económico e o bem-estar dos trabalhadores.</vt:lpstr>
      <vt:lpstr>2. A crescente população jovem não está a ser suficientemente absorvida pela força de trabalho, o que limita a futura estabilidade económica e social de Angola</vt:lpstr>
      <vt:lpstr>3. Os principais impulsionadores do crescimento do emprego são de baixo desempenho, criando desafios para os jovens:</vt:lpstr>
      <vt:lpstr>4. Para resolver o desafio do emprego dos jovens, Angola precisa de uma estratégia de emprego que equilibre as políticas para resultados a curto e longo prazo. Ambas as políticas precisam começar hoje.</vt:lpstr>
      <vt:lpstr>No curto prazo, Angola pode proporcionar oportunidades aos jovens vulneráveis para aumentar a sua renda e fornecer uma base para que possam aceder a melhores oportunidades ao longo do tempo.  </vt:lpstr>
      <vt:lpstr>5. Evidências internacionais do Programas Activos de Mercado de Trabalho</vt:lpstr>
      <vt:lpstr>Os Programas Activos de Mercado de Trabalho (PAMT) que visam criar emprego, reforçar o capital humano ou melhorar a intermediação ao mercado de trabalho são as mais rentáveis (Brown e Koettl (2015).</vt:lpstr>
      <vt:lpstr>Programas de emprendimiento</vt:lpstr>
      <vt:lpstr>Programas de treinamento em sala de aula e local de trabalho</vt:lpstr>
      <vt:lpstr>Programas de treinamento no trabalho</vt:lpstr>
      <vt:lpstr>Serviços de emprego</vt:lpstr>
      <vt:lpstr>Programas abrangentes</vt:lpstr>
      <vt:lpstr>Obrigada</vt:lpstr>
      <vt:lpstr> A maioria (96 por cento) dos jovens angolanos estão classificados como vulneráveis, sendo cerca de 20 por cento destes considerados altamente vulneráveis. </vt:lpstr>
      <vt:lpstr>Os jovens enfrentam múltiplas restrições na transição para o mercado de trabalho </vt:lpstr>
      <vt:lpstr> Os Programas Activos do Mercado de Trabalho de Angola destinam-se sobretudo aos jovens menos vulneráveis </vt:lpstr>
    </vt:vector>
  </TitlesOfParts>
  <Company>WBG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Emprego Juvenil Angola</dc:title>
  <dc:creator>Emma Mercedes Monsalve Montiel</dc:creator>
  <cp:lastModifiedBy>Mauricio Bento</cp:lastModifiedBy>
  <cp:revision>2</cp:revision>
  <dcterms:created xsi:type="dcterms:W3CDTF">2024-01-25T09:58:08Z</dcterms:created>
  <dcterms:modified xsi:type="dcterms:W3CDTF">2024-04-26T05:59:07Z</dcterms:modified>
</cp:coreProperties>
</file>