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89" r:id="rId3"/>
    <p:sldId id="257" r:id="rId4"/>
    <p:sldId id="365" r:id="rId5"/>
    <p:sldId id="383" r:id="rId6"/>
    <p:sldId id="367" r:id="rId7"/>
    <p:sldId id="388" r:id="rId8"/>
    <p:sldId id="385" r:id="rId9"/>
    <p:sldId id="391" r:id="rId10"/>
    <p:sldId id="392" r:id="rId11"/>
    <p:sldId id="370" r:id="rId12"/>
    <p:sldId id="386" r:id="rId13"/>
    <p:sldId id="261" r:id="rId14"/>
  </p:sldIdLst>
  <p:sldSz cx="17340263" cy="9753600"/>
  <p:notesSz cx="6858000" cy="9144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4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11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856"/>
    <p:restoredTop sz="94604"/>
  </p:normalViewPr>
  <p:slideViewPr>
    <p:cSldViewPr>
      <p:cViewPr varScale="1">
        <p:scale>
          <a:sx n="74" d="100"/>
          <a:sy n="74" d="100"/>
        </p:scale>
        <p:origin x="264" y="78"/>
      </p:cViewPr>
      <p:guideLst>
        <p:guide orient="horz" pos="3072"/>
        <p:guide pos="546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kilapanga\dnoe\DOAC\OGE\Ficheiros%20OGE&#180;s\OGE%202017-2024%20-%20H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333333333333333E-2"/>
          <c:y val="7.407407407407407E-2"/>
          <c:w val="0.93888888888888888"/>
          <c:h val="0.841319626713327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pt-A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'Financia...Proj. que concorrem '!$I$6:$M$6</c:f>
              <c:numCache>
                <c:formatCode>0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'Financia...Proj. que concorrem '!$I$8:$M$8</c:f>
              <c:numCache>
                <c:formatCode>_(* #,##0.00_);_(* \(#,##0.00\);_(* "-"??_);_(@_)</c:formatCode>
                <c:ptCount val="5"/>
                <c:pt idx="0">
                  <c:v>1757.2266749999999</c:v>
                </c:pt>
                <c:pt idx="1">
                  <c:v>543.58762300000001</c:v>
                </c:pt>
                <c:pt idx="2">
                  <c:v>6974.5820389999999</c:v>
                </c:pt>
                <c:pt idx="3">
                  <c:v>9560.0661560000008</c:v>
                </c:pt>
                <c:pt idx="4">
                  <c:v>24957.070442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60-4D07-B67E-D698F26141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354791792"/>
        <c:axId val="1354793712"/>
      </c:barChart>
      <c:catAx>
        <c:axId val="135479179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pt-AO"/>
          </a:p>
        </c:txPr>
        <c:crossAx val="1354793712"/>
        <c:crosses val="autoZero"/>
        <c:auto val="1"/>
        <c:lblAlgn val="ctr"/>
        <c:lblOffset val="100"/>
        <c:noMultiLvlLbl val="0"/>
      </c:catAx>
      <c:valAx>
        <c:axId val="1354793712"/>
        <c:scaling>
          <c:orientation val="minMax"/>
        </c:scaling>
        <c:delete val="1"/>
        <c:axPos val="l"/>
        <c:numFmt formatCode="_(* #,##0.00_);_(* \(#,##0.00\);_(* &quot;-&quot;??_);_(@_)" sourceLinked="1"/>
        <c:majorTickMark val="none"/>
        <c:minorTickMark val="none"/>
        <c:tickLblPos val="nextTo"/>
        <c:crossAx val="135479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A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65550465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818758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17354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728683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173547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787359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284941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161463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2553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693385" y="1638300"/>
            <a:ext cx="13953493" cy="3302000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0667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693385" y="5029200"/>
            <a:ext cx="13953493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267"/>
            </a:lvl1pPr>
            <a:lvl2pPr marL="0" indent="304815" algn="ctr">
              <a:spcBef>
                <a:spcPts val="0"/>
              </a:spcBef>
              <a:buSzTx/>
              <a:buNone/>
              <a:defRPr sz="4267"/>
            </a:lvl2pPr>
            <a:lvl3pPr marL="0" indent="609630" algn="ctr">
              <a:spcBef>
                <a:spcPts val="0"/>
              </a:spcBef>
              <a:buSzTx/>
              <a:buNone/>
              <a:defRPr sz="4267"/>
            </a:lvl3pPr>
            <a:lvl4pPr marL="0" indent="914446" algn="ctr">
              <a:spcBef>
                <a:spcPts val="0"/>
              </a:spcBef>
              <a:buSzTx/>
              <a:buNone/>
              <a:defRPr sz="4267"/>
            </a:lvl4pPr>
            <a:lvl5pPr marL="0" indent="1219261" algn="ctr">
              <a:spcBef>
                <a:spcPts val="0"/>
              </a:spcBef>
              <a:buSzTx/>
              <a:buNone/>
              <a:defRPr sz="4267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267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267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267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267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267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0667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0667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1270039" y="2590800"/>
            <a:ext cx="7112217" cy="6286500"/>
          </a:xfrm>
          <a:prstGeom prst="rect">
            <a:avLst/>
          </a:prstGeom>
        </p:spPr>
        <p:txBody>
          <a:bodyPr/>
          <a:lstStyle>
            <a:lvl1pPr marL="457223" indent="-457223">
              <a:spcBef>
                <a:spcPts val="4267"/>
              </a:spcBef>
              <a:defRPr sz="3734"/>
            </a:lvl1pPr>
            <a:lvl2pPr marL="914446" indent="-457223">
              <a:spcBef>
                <a:spcPts val="4267"/>
              </a:spcBef>
              <a:defRPr sz="3734"/>
            </a:lvl2pPr>
            <a:lvl3pPr marL="1642615" indent="-457223">
              <a:spcBef>
                <a:spcPts val="4267"/>
              </a:spcBef>
              <a:defRPr sz="3734"/>
            </a:lvl3pPr>
            <a:lvl4pPr marL="2235312" indent="-457223">
              <a:spcBef>
                <a:spcPts val="4267"/>
              </a:spcBef>
              <a:defRPr sz="3734"/>
            </a:lvl4pPr>
            <a:lvl5pPr marL="2828008" indent="-457223">
              <a:spcBef>
                <a:spcPts val="4267"/>
              </a:spcBef>
              <a:defRPr sz="3734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734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734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734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734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734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1270039" y="1270000"/>
            <a:ext cx="14800185" cy="7213600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270039" y="254000"/>
            <a:ext cx="14800185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10667">
                <a:solidFill>
                  <a:srgbClr val="FFFFFF"/>
                </a:solidFill>
              </a:rPr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270039" y="2590800"/>
            <a:ext cx="14800185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5067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</p:sldLayoutIdLst>
  <p:transition spd="med"/>
  <p:hf hdr="0" ftr="0" dt="0"/>
  <p:txStyles>
    <p:titleStyle>
      <a:lvl1pPr algn="ctr" defTabSz="778972">
        <a:defRPr sz="106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indent="304815" algn="ctr" defTabSz="778972">
        <a:defRPr sz="106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indent="609630" algn="ctr" defTabSz="778972">
        <a:defRPr sz="106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indent="914446" algn="ctr" defTabSz="778972">
        <a:defRPr sz="106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indent="1219261" algn="ctr" defTabSz="778972">
        <a:defRPr sz="106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indent="1524076" algn="ctr" defTabSz="778972">
        <a:defRPr sz="106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indent="1828891" algn="ctr" defTabSz="778972">
        <a:defRPr sz="106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indent="2133707" algn="ctr" defTabSz="778972">
        <a:defRPr sz="106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indent="2438522" algn="ctr" defTabSz="778972">
        <a:defRPr sz="106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titleStyle>
    <p:bodyStyle>
      <a:lvl1pPr marL="592696" indent="-592696" defTabSz="778972">
        <a:spcBef>
          <a:spcPts val="5600"/>
        </a:spcBef>
        <a:buSzPct val="75000"/>
        <a:buChar char="•"/>
        <a:defRPr sz="50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1pPr>
      <a:lvl2pPr marL="1185393" indent="-592696" defTabSz="778972">
        <a:spcBef>
          <a:spcPts val="5600"/>
        </a:spcBef>
        <a:buSzPct val="75000"/>
        <a:buChar char="•"/>
        <a:defRPr sz="50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2pPr>
      <a:lvl3pPr marL="1778089" indent="-592696" defTabSz="778972">
        <a:spcBef>
          <a:spcPts val="5600"/>
        </a:spcBef>
        <a:buSzPct val="75000"/>
        <a:buChar char="•"/>
        <a:defRPr sz="50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3pPr>
      <a:lvl4pPr marL="2370785" indent="-592696" defTabSz="778972">
        <a:spcBef>
          <a:spcPts val="5600"/>
        </a:spcBef>
        <a:buSzPct val="75000"/>
        <a:buChar char="•"/>
        <a:defRPr sz="50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4pPr>
      <a:lvl5pPr marL="2963482" indent="-592696" defTabSz="778972">
        <a:spcBef>
          <a:spcPts val="5600"/>
        </a:spcBef>
        <a:buSzPct val="75000"/>
        <a:buChar char="•"/>
        <a:defRPr sz="50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5pPr>
      <a:lvl6pPr marL="3556178" indent="-592696" defTabSz="778972">
        <a:spcBef>
          <a:spcPts val="5600"/>
        </a:spcBef>
        <a:buSzPct val="75000"/>
        <a:buChar char="•"/>
        <a:defRPr sz="50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6pPr>
      <a:lvl7pPr marL="4148874" indent="-592696" defTabSz="778972">
        <a:spcBef>
          <a:spcPts val="5600"/>
        </a:spcBef>
        <a:buSzPct val="75000"/>
        <a:buChar char="•"/>
        <a:defRPr sz="50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7pPr>
      <a:lvl8pPr marL="4741570" indent="-592696" defTabSz="778972">
        <a:spcBef>
          <a:spcPts val="5600"/>
        </a:spcBef>
        <a:buSzPct val="75000"/>
        <a:buChar char="•"/>
        <a:defRPr sz="50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8pPr>
      <a:lvl9pPr marL="5334267" indent="-592696" defTabSz="778972">
        <a:spcBef>
          <a:spcPts val="5600"/>
        </a:spcBef>
        <a:buSzPct val="75000"/>
        <a:buChar char="•"/>
        <a:defRPr sz="5067">
          <a:solidFill>
            <a:srgbClr val="FFFFFF"/>
          </a:solidFill>
          <a:latin typeface="+mn-lt"/>
          <a:ea typeface="+mn-ea"/>
          <a:cs typeface="+mn-cs"/>
          <a:sym typeface="Helvetica Light"/>
        </a:defRPr>
      </a:lvl9pPr>
    </p:bodyStyle>
    <p:otherStyle>
      <a:lvl1pPr algn="ctr" defTabSz="778972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304815" algn="ctr" defTabSz="778972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609630" algn="ctr" defTabSz="778972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914446" algn="ctr" defTabSz="778972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1219261" algn="ctr" defTabSz="778972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1524076" algn="ctr" defTabSz="778972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1828891" algn="ctr" defTabSz="778972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2133707" algn="ctr" defTabSz="778972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2438522" algn="ctr" defTabSz="778972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6869968-9587-5942-8788-A3F0C46BD01C}"/>
              </a:ext>
            </a:extLst>
          </p:cNvPr>
          <p:cNvGrpSpPr/>
          <p:nvPr/>
        </p:nvGrpSpPr>
        <p:grpSpPr>
          <a:xfrm>
            <a:off x="-1" y="0"/>
            <a:ext cx="17340264" cy="9753600"/>
            <a:chOff x="0" y="0"/>
            <a:chExt cx="13004801" cy="9753600"/>
          </a:xfrm>
        </p:grpSpPr>
        <p:pic>
          <p:nvPicPr>
            <p:cNvPr id="10" name="slide_0002_BG-2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13004801" cy="9753600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3" name="Shape 33"/>
            <p:cNvSpPr/>
            <p:nvPr/>
          </p:nvSpPr>
          <p:spPr>
            <a:xfrm>
              <a:off x="0" y="6983677"/>
              <a:ext cx="13004801" cy="1695980"/>
            </a:xfrm>
            <a:prstGeom prst="rect">
              <a:avLst/>
            </a:prstGeom>
            <a:solidFill>
              <a:schemeClr val="accent5"/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2" algn="r">
                <a:defRPr sz="2600"/>
              </a:pPr>
              <a:endParaRPr sz="3467">
                <a:solidFill>
                  <a:schemeClr val="tx1"/>
                </a:solidFill>
              </a:endParaRPr>
            </a:p>
          </p:txBody>
        </p:sp>
        <p:sp>
          <p:nvSpPr>
            <p:cNvPr id="35" name="Shape 35"/>
            <p:cNvSpPr/>
            <p:nvPr/>
          </p:nvSpPr>
          <p:spPr>
            <a:xfrm>
              <a:off x="584012" y="7325072"/>
              <a:ext cx="11156810" cy="684635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67735" tIns="67735" rIns="67735" bIns="67735" anchor="ctr">
              <a:spAutoFit/>
            </a:bodyPr>
            <a:lstStyle>
              <a:lvl1pPr>
                <a:defRPr sz="4400">
                  <a:latin typeface="Roboto Slab Regular"/>
                  <a:ea typeface="Roboto Slab Regular"/>
                  <a:cs typeface="Roboto Slab Regular"/>
                  <a:sym typeface="Roboto Slab Regular"/>
                </a:defRPr>
              </a:lvl1pPr>
            </a:lstStyle>
            <a:p>
              <a:pPr lvl="0" algn="l">
                <a:defRPr sz="1800">
                  <a:solidFill>
                    <a:srgbClr val="000000"/>
                  </a:solidFill>
                </a:defRPr>
              </a:pPr>
              <a:r>
                <a:rPr lang="pt-PT" sz="3560" b="1" dirty="0">
                  <a:solidFill>
                    <a:schemeClr val="tx1"/>
                  </a:solidFill>
                  <a:latin typeface="Bookman Old Style" panose="02050604050505020204" pitchFamily="18" charset="0"/>
                  <a:ea typeface="Roboto Slab" pitchFamily="2" charset="0"/>
                  <a:cs typeface="Arial" panose="020B0604020202020204" pitchFamily="34" charset="0"/>
                </a:rPr>
                <a:t>FINANCIAMENTO DO MERCADO DE TRABALHO </a:t>
              </a:r>
            </a:p>
          </p:txBody>
        </p:sp>
        <p:sp>
          <p:nvSpPr>
            <p:cNvPr id="36" name="Shape 36"/>
            <p:cNvSpPr/>
            <p:nvPr/>
          </p:nvSpPr>
          <p:spPr>
            <a:xfrm>
              <a:off x="615926" y="8031621"/>
              <a:ext cx="3726300" cy="567680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67735" tIns="67735" rIns="67735" bIns="67735" anchor="ctr">
              <a:spAutoFit/>
            </a:bodyPr>
            <a:lstStyle>
              <a:lvl1pPr>
                <a:defRPr sz="3400">
                  <a:latin typeface="Source Sans Pro Light"/>
                  <a:ea typeface="Source Sans Pro Light"/>
                  <a:cs typeface="Source Sans Pro Light"/>
                  <a:sym typeface="Source Sans Pro Light"/>
                </a:defRPr>
              </a:lvl1pPr>
            </a:lstStyle>
            <a:p>
              <a:pPr algn="l">
                <a:defRPr sz="1800">
                  <a:solidFill>
                    <a:srgbClr val="000000"/>
                  </a:solidFill>
                </a:defRPr>
              </a:pPr>
              <a:r>
                <a:rPr lang="pt-PT" sz="2800" b="1" dirty="0">
                  <a:solidFill>
                    <a:schemeClr val="tx1"/>
                  </a:solidFill>
                  <a:latin typeface="Bookman Old Style" panose="02050604050505020204" pitchFamily="18" charset="0"/>
                </a:rPr>
                <a:t>26 de Abril, 2024 </a:t>
              </a:r>
            </a:p>
          </p:txBody>
        </p:sp>
        <p:pic>
          <p:nvPicPr>
            <p:cNvPr id="7" name="Picture 6" descr="AF_LinkesUtéis_Portais_2020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0170" y="1978045"/>
              <a:ext cx="5670459" cy="4122891"/>
            </a:xfrm>
            <a:prstGeom prst="rect">
              <a:avLst/>
            </a:prstGeom>
          </p:spPr>
        </p:pic>
      </p:grpSp>
      <p:sp>
        <p:nvSpPr>
          <p:cNvPr id="8" name="Shape 36">
            <a:extLst>
              <a:ext uri="{FF2B5EF4-FFF2-40B4-BE49-F238E27FC236}">
                <a16:creationId xmlns:a16="http://schemas.microsoft.com/office/drawing/2014/main" id="{39647DB5-D622-5B4B-8903-8360BA0FE081}"/>
              </a:ext>
            </a:extLst>
          </p:cNvPr>
          <p:cNvSpPr/>
          <p:nvPr/>
        </p:nvSpPr>
        <p:spPr>
          <a:xfrm>
            <a:off x="10781654" y="8083925"/>
            <a:ext cx="6097389" cy="521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>
              <a:defRPr sz="3400">
                <a:latin typeface="Source Sans Pro Light"/>
                <a:ea typeface="Source Sans Pro Light"/>
                <a:cs typeface="Source Sans Pro Light"/>
                <a:sym typeface="Source Sans Pro Light"/>
              </a:defRPr>
            </a:lvl1pPr>
          </a:lstStyle>
          <a:p>
            <a:pPr algn="l">
              <a:defRPr sz="1800">
                <a:solidFill>
                  <a:srgbClr val="000000"/>
                </a:solidFill>
              </a:defRPr>
            </a:pPr>
            <a:r>
              <a:rPr lang="pt-PT" sz="2500" b="1" dirty="0">
                <a:solidFill>
                  <a:schemeClr val="tx1"/>
                </a:solidFill>
                <a:latin typeface="Bookman Old Style" panose="02050604050505020204" pitchFamily="18" charset="0"/>
              </a:rPr>
              <a:t>Por: Patrício Neto/Ndongala Garcia 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>
            <a:extLst>
              <a:ext uri="{FF2B5EF4-FFF2-40B4-BE49-F238E27FC236}">
                <a16:creationId xmlns:a16="http://schemas.microsoft.com/office/drawing/2014/main" id="{72362C25-0055-2F07-E80E-2209A861269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437" t="7753" r="4865" b="-614"/>
          <a:stretch/>
        </p:blipFill>
        <p:spPr>
          <a:xfrm>
            <a:off x="7734027" y="2722568"/>
            <a:ext cx="9395142" cy="5718689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0357A8B-7575-B546-929E-66CF5AFB602E}"/>
              </a:ext>
            </a:extLst>
          </p:cNvPr>
          <p:cNvGrpSpPr/>
          <p:nvPr/>
        </p:nvGrpSpPr>
        <p:grpSpPr>
          <a:xfrm>
            <a:off x="1" y="596091"/>
            <a:ext cx="17340264" cy="9157509"/>
            <a:chOff x="0" y="596091"/>
            <a:chExt cx="17340264" cy="915750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77AB4CA-B456-9C4C-891D-C5366E7C50BA}"/>
                </a:ext>
              </a:extLst>
            </p:cNvPr>
            <p:cNvGrpSpPr/>
            <p:nvPr/>
          </p:nvGrpSpPr>
          <p:grpSpPr>
            <a:xfrm>
              <a:off x="0" y="677907"/>
              <a:ext cx="17340264" cy="9075693"/>
              <a:chOff x="1" y="680252"/>
              <a:chExt cx="13004800" cy="9107083"/>
            </a:xfrm>
          </p:grpSpPr>
          <p:sp>
            <p:nvSpPr>
              <p:cNvPr id="45" name="Shape 45"/>
              <p:cNvSpPr/>
              <p:nvPr/>
            </p:nvSpPr>
            <p:spPr>
              <a:xfrm>
                <a:off x="1" y="9152334"/>
                <a:ext cx="13004800" cy="635001"/>
              </a:xfrm>
              <a:prstGeom prst="rect">
                <a:avLst/>
              </a:prstGeom>
              <a:solidFill>
                <a:schemeClr val="accent5"/>
              </a:solidFill>
              <a:ln w="12700">
                <a:noFill/>
                <a:miter lim="400000"/>
              </a:ln>
            </p:spPr>
            <p:txBody>
              <a:bodyPr lIns="0" tIns="0" rIns="0" bIns="0" anchor="ctr"/>
              <a:lstStyle/>
              <a:p>
                <a:pPr>
                  <a:defRPr sz="2600"/>
                </a:pPr>
                <a:r>
                  <a:rPr lang="pt-PT" sz="2200" dirty="0">
                    <a:latin typeface="Bookman Old Style" panose="02050604050505020204" pitchFamily="18" charset="0"/>
                  </a:rPr>
                  <a:t>																											</a:t>
                </a:r>
                <a:fld id="{EE40DDBC-E4D0-E44C-B463-0CE389555057}" type="slidenum">
                  <a:rPr lang="pt-PT" sz="220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pPr>
                    <a:defRPr sz="2600"/>
                  </a:pPr>
                  <a:t>10</a:t>
                </a:fld>
                <a:endParaRPr lang="pt-PT" sz="2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723342" y="680252"/>
                <a:ext cx="11881550" cy="631411"/>
              </a:xfrm>
              <a:prstGeom prst="rect">
                <a:avLst/>
              </a:prstGeom>
              <a:ln w="12700">
                <a:noFill/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67735" tIns="67735" rIns="67735" bIns="67735" anchor="ctr">
                <a:spAutoFit/>
              </a:bodyPr>
              <a:lstStyle>
                <a:lvl1pPr>
                  <a:defRPr sz="4400">
                    <a:solidFill>
                      <a:srgbClr val="971817"/>
                    </a:solidFill>
                    <a:latin typeface="Roboto Slab Regular"/>
                    <a:ea typeface="Roboto Slab Regular"/>
                    <a:cs typeface="Roboto Slab Regular"/>
                    <a:sym typeface="Roboto Slab Regular"/>
                  </a:defRPr>
                </a:lvl1pPr>
              </a:lstStyle>
              <a:p>
                <a:pPr algn="l" rtl="0">
                  <a:defRPr sz="1800">
                    <a:solidFill>
                      <a:srgbClr val="000000"/>
                    </a:solidFill>
                  </a:defRPr>
                </a:pPr>
                <a:r>
                  <a:rPr lang="pt-PT" sz="3200" b="1" kern="1200" dirty="0">
                    <a:solidFill>
                      <a:prstClr val="black"/>
                    </a:solidFill>
                    <a:latin typeface="Bookman Old Style" panose="02050604050505020204" pitchFamily="18" charset="0"/>
                    <a:ea typeface="Cambria" panose="02040503050406030204" pitchFamily="18" charset="0"/>
                    <a:cs typeface="Segoe UI Semilight" panose="020B0402040204020203" pitchFamily="34" charset="0"/>
                  </a:rPr>
                  <a:t>2.1. FINANCIAMENTO À EMPREGABILIDADE</a:t>
                </a:r>
                <a:endParaRPr lang="pt-PT" sz="3200" kern="1200" dirty="0">
                  <a:solidFill>
                    <a:prstClr val="black"/>
                  </a:solidFill>
                  <a:latin typeface="Century Gothic" panose="020B0502020202020204" pitchFamily="34" charset="0"/>
                  <a:ea typeface="Cambria" panose="02040503050406030204" pitchFamily="18" charset="0"/>
                  <a:cs typeface="Segoe UI Semilight" panose="020B0402040204020203" pitchFamily="34" charset="0"/>
                </a:endParaRPr>
              </a:p>
            </p:txBody>
          </p:sp>
          <p:sp>
            <p:nvSpPr>
              <p:cNvPr id="48" name="Shape 48"/>
              <p:cNvSpPr/>
              <p:nvPr/>
            </p:nvSpPr>
            <p:spPr>
              <a:xfrm>
                <a:off x="11878519" y="9072870"/>
                <a:ext cx="102640" cy="713898"/>
              </a:xfrm>
              <a:prstGeom prst="rect">
                <a:avLst/>
              </a:prstGeom>
              <a:ln w="12700">
                <a:noFill/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67735" tIns="67735" rIns="67735" bIns="67735" anchor="ctr">
                <a:spAutoFit/>
              </a:bodyPr>
              <a:lstStyle>
                <a:lvl1pPr>
                  <a:defRPr sz="3400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endParaRPr lang="pt-PT" sz="3734"/>
              </a:p>
            </p:txBody>
          </p:sp>
          <p:pic>
            <p:nvPicPr>
              <p:cNvPr id="10" name="Picture 9" descr="AF_Assinatura_Email_Vertical_MINFIN_2020 pb.pn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7704" y="9206878"/>
                <a:ext cx="613668" cy="546646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11" name="Group 30">
              <a:extLst>
                <a:ext uri="{FF2B5EF4-FFF2-40B4-BE49-F238E27FC236}">
                  <a16:creationId xmlns:a16="http://schemas.microsoft.com/office/drawing/2014/main" id="{13E326CB-2F30-574F-83A8-8F4E67E1FB1B}"/>
                </a:ext>
              </a:extLst>
            </p:cNvPr>
            <p:cNvGrpSpPr/>
            <p:nvPr/>
          </p:nvGrpSpPr>
          <p:grpSpPr>
            <a:xfrm>
              <a:off x="602663" y="596091"/>
              <a:ext cx="292387" cy="292387"/>
              <a:chOff x="7346920" y="4054461"/>
              <a:chExt cx="1101969" cy="1101969"/>
            </a:xfrm>
            <a:solidFill>
              <a:srgbClr val="DA111B"/>
            </a:solidFill>
          </p:grpSpPr>
          <p:sp>
            <p:nvSpPr>
              <p:cNvPr id="12" name="Rectangle 31">
                <a:extLst>
                  <a:ext uri="{FF2B5EF4-FFF2-40B4-BE49-F238E27FC236}">
                    <a16:creationId xmlns:a16="http://schemas.microsoft.com/office/drawing/2014/main" id="{2780A316-33B1-8647-B2AB-A8D249A57C85}"/>
                  </a:ext>
                </a:extLst>
              </p:cNvPr>
              <p:cNvSpPr/>
              <p:nvPr/>
            </p:nvSpPr>
            <p:spPr>
              <a:xfrm>
                <a:off x="7346921" y="4054461"/>
                <a:ext cx="257908" cy="110196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sz="900">
                  <a:highlight>
                    <a:srgbClr val="DA111B"/>
                  </a:highlight>
                </a:endParaRPr>
              </a:p>
            </p:txBody>
          </p:sp>
          <p:sp>
            <p:nvSpPr>
              <p:cNvPr id="13" name="Rectangle 34">
                <a:extLst>
                  <a:ext uri="{FF2B5EF4-FFF2-40B4-BE49-F238E27FC236}">
                    <a16:creationId xmlns:a16="http://schemas.microsoft.com/office/drawing/2014/main" id="{4E59B3EB-37E6-6B4F-88EC-C2956C5AEDA3}"/>
                  </a:ext>
                </a:extLst>
              </p:cNvPr>
              <p:cNvSpPr/>
              <p:nvPr/>
            </p:nvSpPr>
            <p:spPr>
              <a:xfrm rot="5400000">
                <a:off x="7768951" y="3632431"/>
                <a:ext cx="257908" cy="110196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sz="900">
                  <a:highlight>
                    <a:srgbClr val="DA111B"/>
                  </a:highlight>
                </a:endParaRPr>
              </a:p>
            </p:txBody>
          </p:sp>
        </p:grpSp>
      </p:grpSp>
      <p:sp>
        <p:nvSpPr>
          <p:cNvPr id="20" name="object 8">
            <a:extLst>
              <a:ext uri="{FF2B5EF4-FFF2-40B4-BE49-F238E27FC236}">
                <a16:creationId xmlns:a16="http://schemas.microsoft.com/office/drawing/2014/main" id="{E355745E-577C-8741-9BC4-DD4ED22C82ED}"/>
              </a:ext>
            </a:extLst>
          </p:cNvPr>
          <p:cNvSpPr txBox="1"/>
          <p:nvPr/>
        </p:nvSpPr>
        <p:spPr>
          <a:xfrm>
            <a:off x="1135198" y="1663088"/>
            <a:ext cx="6454813" cy="6724918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wrap="square" lIns="0" tIns="12700" rIns="0" bIns="0" rtlCol="0">
            <a:spAutoFit/>
          </a:bodyPr>
          <a:lstStyle/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PT" sz="24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4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 financiamento à empregabilidade em Angola é fundamental para promover o desenvolvimento económico e social do país, bem como para enfrentar desafios como o desemprego e a subutilização da mão de obra.</a:t>
            </a: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4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4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4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Assim, de forma histórica e no que as despesas dizem respeito, as iniciativas que concorrem para a empregabilidade, têm crescido ao longo dos anos, passando de </a:t>
            </a:r>
            <a:r>
              <a:rPr lang="pt-BR" sz="24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Kz 1 757,23 milhões </a:t>
            </a:r>
            <a:r>
              <a:rPr lang="pt-BR" sz="24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em 2020 para </a:t>
            </a:r>
            <a:r>
              <a:rPr lang="pt-BR" sz="24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Kz 24 950,37 milhões</a:t>
            </a:r>
            <a:r>
              <a:rPr lang="pt-BR" sz="24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 em 2024.</a:t>
            </a: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endParaRPr lang="pt-PT" sz="24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algn="just" defTabSz="914400" rtl="0">
              <a:spcBef>
                <a:spcPts val="30"/>
              </a:spcBef>
            </a:pPr>
            <a:endParaRPr sz="24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990636FF-AEBB-6F5F-4BDE-EF1DAE8BEB59}"/>
              </a:ext>
            </a:extLst>
          </p:cNvPr>
          <p:cNvSpPr txBox="1"/>
          <p:nvPr/>
        </p:nvSpPr>
        <p:spPr>
          <a:xfrm>
            <a:off x="11046395" y="1762336"/>
            <a:ext cx="5904656" cy="40748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t-PT" sz="2000" b="1" dirty="0">
                <a:solidFill>
                  <a:schemeClr val="accent1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Análise do Comportamento no OGE 2020-2024</a:t>
            </a:r>
            <a:endParaRPr lang="en-US" sz="2000" dirty="0">
              <a:solidFill>
                <a:schemeClr val="accent1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67765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4E9AA97-F415-B24C-A6A7-188F74A34CC8}"/>
              </a:ext>
            </a:extLst>
          </p:cNvPr>
          <p:cNvGrpSpPr/>
          <p:nvPr/>
        </p:nvGrpSpPr>
        <p:grpSpPr>
          <a:xfrm>
            <a:off x="0" y="0"/>
            <a:ext cx="17340262" cy="9753600"/>
            <a:chOff x="0" y="-1"/>
            <a:chExt cx="13003785" cy="9753601"/>
          </a:xfrm>
        </p:grpSpPr>
        <p:pic>
          <p:nvPicPr>
            <p:cNvPr id="38" name="slide_0000_BG-4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16" y="-1"/>
              <a:ext cx="13002769" cy="9753601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9" name="Shape 39"/>
            <p:cNvSpPr/>
            <p:nvPr/>
          </p:nvSpPr>
          <p:spPr>
            <a:xfrm>
              <a:off x="0" y="2379001"/>
              <a:ext cx="12990778" cy="4995598"/>
            </a:xfrm>
            <a:prstGeom prst="rect">
              <a:avLst/>
            </a:prstGeom>
            <a:solidFill>
              <a:schemeClr val="accent5">
                <a:alpha val="88879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 sz="34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Picture 6" descr="AF_Assinatura_Email_Vertical_MINFIN_2020 p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99024" y="8621216"/>
              <a:ext cx="833669" cy="995651"/>
            </a:xfrm>
            <a:prstGeom prst="rect">
              <a:avLst/>
            </a:prstGeom>
          </p:spPr>
        </p:pic>
      </p:grpSp>
      <p:sp>
        <p:nvSpPr>
          <p:cNvPr id="9" name="Shape 40">
            <a:extLst>
              <a:ext uri="{FF2B5EF4-FFF2-40B4-BE49-F238E27FC236}">
                <a16:creationId xmlns:a16="http://schemas.microsoft.com/office/drawing/2014/main" id="{365A2923-11B8-A542-B013-3ABCA1112DB6}"/>
              </a:ext>
            </a:extLst>
          </p:cNvPr>
          <p:cNvSpPr/>
          <p:nvPr/>
        </p:nvSpPr>
        <p:spPr>
          <a:xfrm>
            <a:off x="951927" y="4300736"/>
            <a:ext cx="15436407" cy="13678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>
              <a:defRPr sz="4400"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</a:lstStyle>
          <a:p>
            <a:pPr rtl="0">
              <a:defRPr sz="1800">
                <a:solidFill>
                  <a:srgbClr val="000000"/>
                </a:solidFill>
              </a:defRPr>
            </a:pPr>
            <a:r>
              <a:rPr lang="pt-PT" sz="4000" b="1" dirty="0">
                <a:solidFill>
                  <a:schemeClr val="tx1"/>
                </a:solidFill>
                <a:latin typeface="Bookman Old Style" panose="02050604050505020204" pitchFamily="18" charset="0"/>
                <a:ea typeface="Roboto Slab" pitchFamily="2" charset="0"/>
                <a:cs typeface="Arial" panose="020B0604020202020204" pitchFamily="34" charset="0"/>
              </a:rPr>
              <a:t> 3. </a:t>
            </a:r>
            <a:r>
              <a:rPr lang="pt-BR" sz="4000" b="1" dirty="0">
                <a:solidFill>
                  <a:schemeClr val="tx1"/>
                </a:solidFill>
                <a:latin typeface="Bookman Old Style" panose="02050604050505020204" pitchFamily="18" charset="0"/>
                <a:ea typeface="Roboto Slab" pitchFamily="2" charset="0"/>
                <a:cs typeface="Arial" panose="020B0604020202020204" pitchFamily="34" charset="0"/>
              </a:rPr>
              <a:t>PRINCIPAIS DESAFIOS E PROPOSTAS DE SOLUÇÃO</a:t>
            </a:r>
          </a:p>
          <a:p>
            <a:pPr rtl="0">
              <a:defRPr sz="1800">
                <a:solidFill>
                  <a:srgbClr val="000000"/>
                </a:solidFill>
              </a:defRPr>
            </a:pPr>
            <a:r>
              <a:rPr lang="pt-PT" sz="4000" b="1" dirty="0">
                <a:solidFill>
                  <a:schemeClr val="tx1"/>
                </a:solidFill>
                <a:latin typeface="Bookman Old Style" panose="02050604050505020204" pitchFamily="18" charset="0"/>
                <a:ea typeface="Roboto Slab" pitchFamily="2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1448773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8">
            <a:extLst>
              <a:ext uri="{FF2B5EF4-FFF2-40B4-BE49-F238E27FC236}">
                <a16:creationId xmlns:a16="http://schemas.microsoft.com/office/drawing/2014/main" id="{E355745E-577C-8741-9BC4-DD4ED22C82ED}"/>
              </a:ext>
            </a:extLst>
          </p:cNvPr>
          <p:cNvSpPr txBox="1"/>
          <p:nvPr/>
        </p:nvSpPr>
        <p:spPr>
          <a:xfrm>
            <a:off x="1181299" y="2212504"/>
            <a:ext cx="14519709" cy="526041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Os sectores sociais e económicos são áreas chaves para a garantia do fomento do emprego.</a:t>
            </a: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469265" marR="5080" indent="-457200" algn="just" defTabSz="914400" rtl="0">
              <a:spcBef>
                <a:spcPts val="100"/>
              </a:spcBef>
              <a:buAutoNum type="arabicPeriod"/>
              <a:tabLst>
                <a:tab pos="299720" algn="l"/>
              </a:tabLst>
            </a:pPr>
            <a:r>
              <a:rPr lang="pt-BR" sz="21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SECTOR SOCIAL</a:t>
            </a:r>
          </a:p>
          <a:p>
            <a:pPr marL="354965" marR="5080" indent="-342900" algn="just" defTabSz="914400" rtl="0">
              <a:spcBef>
                <a:spcPts val="100"/>
              </a:spcBef>
              <a:buFont typeface="Wingdings" panose="05000000000000000000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 Sector Social representa o sector de maior peso sobre o OGE 2024, correspondendo a 20,1% da despesa total e a 49,0% da despesa fiscal. </a:t>
            </a:r>
          </a:p>
          <a:p>
            <a:pPr marL="354965" marR="5080" indent="-342900" algn="just" defTabSz="914400" rtl="0">
              <a:spcBef>
                <a:spcPts val="100"/>
              </a:spcBef>
              <a:buFont typeface="Wingdings" panose="05000000000000000000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Importa destacar que o mesmo regista um aumento de 2,9% relativamente ao OGE 2023, destacando a Educação, Saúde, Habitação e Serviços Comunitários e Protecção Ambiental, com pesos de 15,5%, 13,5%, 10,3% e 0,1% na despesa fiscal primária, respectivamente.</a:t>
            </a:r>
            <a:r>
              <a:rPr lang="pt-PT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 </a:t>
            </a: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PT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r>
              <a:rPr lang="pt-PT" sz="21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2. SECTOR ECONÓMICO</a:t>
            </a:r>
            <a:endParaRPr sz="2100" b="1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indent="-342900" algn="just" defTabSz="914400" rtl="0"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Absorverá 11,9% da despesa fiscal primária e 4,9% da despesa total, o que corresponde a uma redução de 38,2% comparativamente à dotação orçamental atribuída no OGE anterior. </a:t>
            </a:r>
          </a:p>
          <a:p>
            <a:pPr marL="354965" indent="-342900" algn="just" defTabSz="914400" rtl="0"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Assim, verifica-se o seguinte nos sectores: Agricultura, Silvicultura, Pesca e Caça, Transportes e Combustíveis e Energia, com pesos de 1,6%, 5,4% e 2,7%, respectivamente.</a:t>
            </a: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42900" indent="-342900" algn="just" defTabSz="914400" rtl="0">
              <a:spcBef>
                <a:spcPts val="35"/>
              </a:spcBef>
              <a:buFont typeface="Wingdings" pitchFamily="2" charset="2"/>
              <a:buChar char="§"/>
            </a:pP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800100" lvl="1" indent="-342900" algn="just" defTabSz="914400" rtl="0">
              <a:spcBef>
                <a:spcPts val="35"/>
              </a:spcBef>
              <a:buFont typeface="Wingdings" pitchFamily="2" charset="2"/>
              <a:buChar char="§"/>
            </a:pP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968261D-C254-F7C2-0564-46C81BF88432}"/>
              </a:ext>
            </a:extLst>
          </p:cNvPr>
          <p:cNvSpPr txBox="1"/>
          <p:nvPr/>
        </p:nvSpPr>
        <p:spPr>
          <a:xfrm>
            <a:off x="1325315" y="469792"/>
            <a:ext cx="13897544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10163" algn="l"/>
              </a:tabLst>
              <a:defRPr/>
            </a:pPr>
            <a:r>
              <a:rPr lang="pt-PT" sz="36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1.2. ALOCAÇÕES FISCAIS-FUNCIONAIS PARA OS SECTORES SOCIAIS E ECONÓMICOS</a:t>
            </a:r>
            <a:endParaRPr lang="aa-ET" sz="3600" b="1" kern="1200" dirty="0">
              <a:solidFill>
                <a:prstClr val="black"/>
              </a:solidFill>
              <a:latin typeface="Bookman Old Style" panose="02050604050505020204" pitchFamily="18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86425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C96C4110-3B69-7F46-8AC7-C53F920EDC34}"/>
              </a:ext>
            </a:extLst>
          </p:cNvPr>
          <p:cNvGrpSpPr/>
          <p:nvPr/>
        </p:nvGrpSpPr>
        <p:grpSpPr>
          <a:xfrm>
            <a:off x="0" y="1"/>
            <a:ext cx="17340263" cy="9753600"/>
            <a:chOff x="21680" y="4242"/>
            <a:chExt cx="12961440" cy="9769102"/>
          </a:xfrm>
        </p:grpSpPr>
        <p:pic>
          <p:nvPicPr>
            <p:cNvPr id="2050" name="Picture 2" descr="C:\Users\hamilton.junior\Desktop\Projetos\MinFin\Logo\slide_0002_BG-2.jpg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" t="923" r="6038" b="5176"/>
            <a:stretch/>
          </p:blipFill>
          <p:spPr bwMode="auto">
            <a:xfrm>
              <a:off x="21680" y="4242"/>
              <a:ext cx="12961440" cy="9769102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Shape 35"/>
            <p:cNvSpPr/>
            <p:nvPr/>
          </p:nvSpPr>
          <p:spPr>
            <a:xfrm>
              <a:off x="1781824" y="6980078"/>
              <a:ext cx="9279674" cy="75354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67735" tIns="67735" rIns="67735" bIns="67735" anchor="ctr">
              <a:spAutoFit/>
            </a:bodyPr>
            <a:lstStyle>
              <a:lvl1pPr>
                <a:defRPr sz="4400">
                  <a:latin typeface="Roboto Slab Regular"/>
                  <a:ea typeface="Roboto Slab Regular"/>
                  <a:cs typeface="Roboto Slab Regular"/>
                  <a:sym typeface="Roboto Slab Regular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lang="pt-PT" sz="4000" b="1" dirty="0">
                  <a:solidFill>
                    <a:schemeClr val="bg1"/>
                  </a:solidFill>
                  <a:latin typeface="Arial" panose="020B0604020202020204" pitchFamily="34" charset="0"/>
                  <a:ea typeface="Roboto Slab" pitchFamily="2" charset="0"/>
                  <a:cs typeface="Arial" panose="020B0604020202020204" pitchFamily="34" charset="0"/>
                </a:rPr>
                <a:t>Obrigado! </a:t>
              </a:r>
            </a:p>
          </p:txBody>
        </p:sp>
        <p:pic>
          <p:nvPicPr>
            <p:cNvPr id="2" name="Picture 1" descr="AF_LinkesUtéis_Portais_2020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8239" y="2354090"/>
              <a:ext cx="5813023" cy="4299144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0357A8B-7575-B546-929E-66CF5AFB602E}"/>
              </a:ext>
            </a:extLst>
          </p:cNvPr>
          <p:cNvGrpSpPr/>
          <p:nvPr/>
        </p:nvGrpSpPr>
        <p:grpSpPr>
          <a:xfrm>
            <a:off x="-1" y="0"/>
            <a:ext cx="17340265" cy="9753600"/>
            <a:chOff x="-1" y="0"/>
            <a:chExt cx="17340265" cy="9753600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77AB4CA-B456-9C4C-891D-C5366E7C50BA}"/>
                </a:ext>
              </a:extLst>
            </p:cNvPr>
            <p:cNvGrpSpPr/>
            <p:nvPr/>
          </p:nvGrpSpPr>
          <p:grpSpPr>
            <a:xfrm>
              <a:off x="-1" y="0"/>
              <a:ext cx="17340265" cy="9753600"/>
              <a:chOff x="0" y="0"/>
              <a:chExt cx="13004801" cy="9787335"/>
            </a:xfrm>
          </p:grpSpPr>
          <p:pic>
            <p:nvPicPr>
              <p:cNvPr id="44" name="slide_0002_BG-2.jpg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0"/>
                <a:ext cx="13004800" cy="9753600"/>
              </a:xfrm>
              <a:prstGeom prst="rect">
                <a:avLst/>
              </a:prstGeom>
              <a:ln w="12700">
                <a:noFill/>
                <a:miter lim="400000"/>
              </a:ln>
            </p:spPr>
          </p:pic>
          <p:sp>
            <p:nvSpPr>
              <p:cNvPr id="45" name="Shape 45"/>
              <p:cNvSpPr/>
              <p:nvPr/>
            </p:nvSpPr>
            <p:spPr>
              <a:xfrm>
                <a:off x="1" y="9152334"/>
                <a:ext cx="13004800" cy="635001"/>
              </a:xfrm>
              <a:prstGeom prst="rect">
                <a:avLst/>
              </a:prstGeom>
              <a:solidFill>
                <a:schemeClr val="accent5"/>
              </a:solidFill>
              <a:ln w="12700">
                <a:noFill/>
                <a:miter lim="400000"/>
              </a:ln>
            </p:spPr>
            <p:txBody>
              <a:bodyPr lIns="0" tIns="0" rIns="0" bIns="0" anchor="ctr"/>
              <a:lstStyle/>
              <a:p>
                <a:pPr>
                  <a:defRPr sz="2600"/>
                </a:pPr>
                <a:r>
                  <a:rPr lang="en-AO" sz="2200" dirty="0">
                    <a:latin typeface="Bookman Old Style" panose="02050604050505020204" pitchFamily="18" charset="0"/>
                  </a:rPr>
                  <a:t>																											</a:t>
                </a:r>
                <a:fld id="{EE40DDBC-E4D0-E44C-B463-0CE389555057}" type="slidenum">
                  <a:rPr lang="en-AO" sz="220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pPr>
                    <a:defRPr sz="2600"/>
                  </a:pPr>
                  <a:t>2</a:t>
                </a:fld>
                <a:endParaRPr sz="2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723342" y="680252"/>
                <a:ext cx="11881550" cy="631411"/>
              </a:xfrm>
              <a:prstGeom prst="rect">
                <a:avLst/>
              </a:prstGeom>
              <a:ln w="12700">
                <a:noFill/>
                <a:miter lim="400000"/>
              </a:ln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67735" tIns="67735" rIns="67735" bIns="67735" anchor="ctr">
                <a:spAutoFit/>
              </a:bodyPr>
              <a:lstStyle>
                <a:lvl1pPr>
                  <a:defRPr sz="4400">
                    <a:solidFill>
                      <a:srgbClr val="971817"/>
                    </a:solidFill>
                    <a:latin typeface="Roboto Slab Regular"/>
                    <a:ea typeface="Roboto Slab Regular"/>
                    <a:cs typeface="Roboto Slab Regular"/>
                    <a:sym typeface="Roboto Slab Regular"/>
                  </a:defRPr>
                </a:lvl1pPr>
              </a:lstStyle>
              <a:p>
                <a:pPr algn="l" rtl="0">
                  <a:defRPr sz="1800">
                    <a:solidFill>
                      <a:srgbClr val="000000"/>
                    </a:solidFill>
                  </a:defRPr>
                </a:pPr>
                <a:r>
                  <a:rPr lang="pt-PT" sz="3200" b="1" kern="1200" dirty="0">
                    <a:solidFill>
                      <a:prstClr val="black"/>
                    </a:solidFill>
                    <a:latin typeface="Bookman Old Style" panose="02050604050505020204" pitchFamily="18" charset="0"/>
                    <a:ea typeface="Cambria" panose="02040503050406030204" pitchFamily="18" charset="0"/>
                    <a:cs typeface="Segoe UI Semilight" panose="020B0402040204020203" pitchFamily="34" charset="0"/>
                  </a:rPr>
                  <a:t>AGENDA</a:t>
                </a:r>
              </a:p>
            </p:txBody>
          </p:sp>
          <p:sp>
            <p:nvSpPr>
              <p:cNvPr id="48" name="Shape 48"/>
              <p:cNvSpPr/>
              <p:nvPr/>
            </p:nvSpPr>
            <p:spPr>
              <a:xfrm>
                <a:off x="11878519" y="9072870"/>
                <a:ext cx="102640" cy="713898"/>
              </a:xfrm>
              <a:prstGeom prst="rect">
                <a:avLst/>
              </a:prstGeom>
              <a:ln w="12700">
                <a:noFill/>
                <a:miter lim="400000"/>
              </a:ln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none" lIns="67735" tIns="67735" rIns="67735" bIns="67735" anchor="ctr">
                <a:spAutoFit/>
              </a:bodyPr>
              <a:lstStyle>
                <a:lvl1pPr>
                  <a:defRPr sz="3400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endParaRPr sz="3734" dirty="0"/>
              </a:p>
            </p:txBody>
          </p:sp>
          <p:pic>
            <p:nvPicPr>
              <p:cNvPr id="10" name="Picture 9" descr="AF_Assinatura_Email_Vertical_MINFIN_2020 pb.pn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7704" y="9206878"/>
                <a:ext cx="613668" cy="546646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11" name="Group 30">
              <a:extLst>
                <a:ext uri="{FF2B5EF4-FFF2-40B4-BE49-F238E27FC236}">
                  <a16:creationId xmlns:a16="http://schemas.microsoft.com/office/drawing/2014/main" id="{13E326CB-2F30-574F-83A8-8F4E67E1FB1B}"/>
                </a:ext>
              </a:extLst>
            </p:cNvPr>
            <p:cNvGrpSpPr/>
            <p:nvPr/>
          </p:nvGrpSpPr>
          <p:grpSpPr>
            <a:xfrm>
              <a:off x="602663" y="596091"/>
              <a:ext cx="292387" cy="292387"/>
              <a:chOff x="7346920" y="4054461"/>
              <a:chExt cx="1101969" cy="1101969"/>
            </a:xfrm>
            <a:solidFill>
              <a:srgbClr val="DA111B"/>
            </a:solidFill>
          </p:grpSpPr>
          <p:sp>
            <p:nvSpPr>
              <p:cNvPr id="12" name="Rectangle 31">
                <a:extLst>
                  <a:ext uri="{FF2B5EF4-FFF2-40B4-BE49-F238E27FC236}">
                    <a16:creationId xmlns:a16="http://schemas.microsoft.com/office/drawing/2014/main" id="{2780A316-33B1-8647-B2AB-A8D249A57C85}"/>
                  </a:ext>
                </a:extLst>
              </p:cNvPr>
              <p:cNvSpPr/>
              <p:nvPr/>
            </p:nvSpPr>
            <p:spPr>
              <a:xfrm>
                <a:off x="7346921" y="4054461"/>
                <a:ext cx="257908" cy="110196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highlight>
                    <a:srgbClr val="DA111B"/>
                  </a:highlight>
                </a:endParaRPr>
              </a:p>
            </p:txBody>
          </p:sp>
          <p:sp>
            <p:nvSpPr>
              <p:cNvPr id="13" name="Rectangle 34">
                <a:extLst>
                  <a:ext uri="{FF2B5EF4-FFF2-40B4-BE49-F238E27FC236}">
                    <a16:creationId xmlns:a16="http://schemas.microsoft.com/office/drawing/2014/main" id="{4E59B3EB-37E6-6B4F-88EC-C2956C5AEDA3}"/>
                  </a:ext>
                </a:extLst>
              </p:cNvPr>
              <p:cNvSpPr/>
              <p:nvPr/>
            </p:nvSpPr>
            <p:spPr>
              <a:xfrm rot="5400000">
                <a:off x="7768951" y="3632431"/>
                <a:ext cx="257908" cy="110196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900" dirty="0">
                  <a:highlight>
                    <a:srgbClr val="DA111B"/>
                  </a:highlight>
                </a:endParaRPr>
              </a:p>
            </p:txBody>
          </p:sp>
        </p:grpSp>
      </p:grpSp>
      <p:sp>
        <p:nvSpPr>
          <p:cNvPr id="80" name="Retângulo 7">
            <a:extLst>
              <a:ext uri="{FF2B5EF4-FFF2-40B4-BE49-F238E27FC236}">
                <a16:creationId xmlns:a16="http://schemas.microsoft.com/office/drawing/2014/main" id="{1D3FF92D-28A5-1B44-BA02-1384E79FCDBA}"/>
              </a:ext>
            </a:extLst>
          </p:cNvPr>
          <p:cNvSpPr/>
          <p:nvPr/>
        </p:nvSpPr>
        <p:spPr>
          <a:xfrm>
            <a:off x="3039919" y="3466406"/>
            <a:ext cx="13264666" cy="874196"/>
          </a:xfrm>
          <a:prstGeom prst="rect">
            <a:avLst/>
          </a:prstGeom>
          <a:solidFill>
            <a:sysClr val="windowText" lastClr="000000">
              <a:lumMod val="50000"/>
              <a:alpha val="14902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just" defTabSz="5756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6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mbria" panose="02040503050406030204" pitchFamily="18" charset="0"/>
                <a:cs typeface="Segoe UI Semilight" panose="020B0402040204020203" pitchFamily="34" charset="0"/>
              </a:rPr>
              <a:t>CONTEXTO</a:t>
            </a:r>
            <a:endParaRPr kumimoji="0" lang="pt-PT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Cambria" panose="02040503050406030204" pitchFamily="18" charset="0"/>
              <a:cs typeface="Segoe UI Semilight" panose="020B0402040204020203" pitchFamily="34" charset="0"/>
            </a:endParaRPr>
          </a:p>
        </p:txBody>
      </p:sp>
      <p:sp>
        <p:nvSpPr>
          <p:cNvPr id="81" name="Retângulo 17">
            <a:extLst>
              <a:ext uri="{FF2B5EF4-FFF2-40B4-BE49-F238E27FC236}">
                <a16:creationId xmlns:a16="http://schemas.microsoft.com/office/drawing/2014/main" id="{1CB4A80E-0834-6E49-8CCA-C61E8C2ACFEC}"/>
              </a:ext>
            </a:extLst>
          </p:cNvPr>
          <p:cNvSpPr/>
          <p:nvPr/>
        </p:nvSpPr>
        <p:spPr>
          <a:xfrm>
            <a:off x="1541339" y="3465489"/>
            <a:ext cx="1373411" cy="876441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5756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mbria" panose="02040503050406030204" pitchFamily="18" charset="0"/>
                <a:cs typeface="Segoe UI Semilight" panose="020B0402040204020203" pitchFamily="34" charset="0"/>
              </a:rPr>
              <a:t>1</a:t>
            </a:r>
          </a:p>
        </p:txBody>
      </p:sp>
      <p:sp>
        <p:nvSpPr>
          <p:cNvPr id="86" name="Retângulo 7">
            <a:extLst>
              <a:ext uri="{FF2B5EF4-FFF2-40B4-BE49-F238E27FC236}">
                <a16:creationId xmlns:a16="http://schemas.microsoft.com/office/drawing/2014/main" id="{2F47B479-5910-A94C-A6AC-7AD81CBE58B3}"/>
              </a:ext>
            </a:extLst>
          </p:cNvPr>
          <p:cNvSpPr/>
          <p:nvPr/>
        </p:nvSpPr>
        <p:spPr>
          <a:xfrm>
            <a:off x="3031634" y="4563906"/>
            <a:ext cx="13264666" cy="874196"/>
          </a:xfrm>
          <a:prstGeom prst="rect">
            <a:avLst/>
          </a:prstGeom>
          <a:solidFill>
            <a:sysClr val="windowText" lastClr="000000">
              <a:lumMod val="50000"/>
              <a:alpha val="14902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just" defTabSz="575636" rtl="0">
              <a:defRPr/>
            </a:pPr>
            <a:r>
              <a:rPr lang="pt-PT" sz="2600" b="1" kern="1200" dirty="0">
                <a:solidFill>
                  <a:prstClr val="black"/>
                </a:solidFill>
                <a:latin typeface="Bookman Old Style" panose="02050604050505020204" pitchFamily="18" charset="0"/>
                <a:ea typeface="Cambria" panose="02040503050406030204" pitchFamily="18" charset="0"/>
                <a:cs typeface="Segoe UI Semilight" panose="020B0402040204020203" pitchFamily="34" charset="0"/>
              </a:rPr>
              <a:t>ANÁLISE ORÇAMENTAL DOS PROGRAMAS DO GOVERNO DIRECCIONADOS AO MERCADO DE EMPREGO </a:t>
            </a:r>
            <a:endParaRPr kumimoji="0" lang="pt-PT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Cambria" panose="02040503050406030204" pitchFamily="18" charset="0"/>
              <a:cs typeface="Segoe UI Semilight" panose="020B0402040204020203" pitchFamily="34" charset="0"/>
            </a:endParaRPr>
          </a:p>
        </p:txBody>
      </p:sp>
      <p:sp>
        <p:nvSpPr>
          <p:cNvPr id="87" name="Retângulo 17">
            <a:extLst>
              <a:ext uri="{FF2B5EF4-FFF2-40B4-BE49-F238E27FC236}">
                <a16:creationId xmlns:a16="http://schemas.microsoft.com/office/drawing/2014/main" id="{57E2A2BE-F3C0-9247-BA96-006D8DF7CF12}"/>
              </a:ext>
            </a:extLst>
          </p:cNvPr>
          <p:cNvSpPr/>
          <p:nvPr/>
        </p:nvSpPr>
        <p:spPr>
          <a:xfrm>
            <a:off x="1541339" y="4561661"/>
            <a:ext cx="1373411" cy="876441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5756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2600" b="1" kern="1200" dirty="0">
                <a:solidFill>
                  <a:prstClr val="white"/>
                </a:solidFill>
                <a:latin typeface="Bookman Old Style" panose="02050604050505020204" pitchFamily="18" charset="0"/>
                <a:ea typeface="Cambria" panose="02040503050406030204" pitchFamily="18" charset="0"/>
                <a:cs typeface="Segoe UI Semilight" panose="020B0402040204020203" pitchFamily="34" charset="0"/>
              </a:rPr>
              <a:t>2</a:t>
            </a:r>
            <a:endParaRPr kumimoji="0" lang="pt-PT" sz="2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ookman Old Style" panose="02050604050505020204" pitchFamily="18" charset="0"/>
              <a:ea typeface="Cambria" panose="02040503050406030204" pitchFamily="18" charset="0"/>
              <a:cs typeface="Segoe UI Semilight" panose="020B0402040204020203" pitchFamily="34" charset="0"/>
            </a:endParaRPr>
          </a:p>
        </p:txBody>
      </p:sp>
      <p:sp>
        <p:nvSpPr>
          <p:cNvPr id="90" name="Retângulo 7">
            <a:extLst>
              <a:ext uri="{FF2B5EF4-FFF2-40B4-BE49-F238E27FC236}">
                <a16:creationId xmlns:a16="http://schemas.microsoft.com/office/drawing/2014/main" id="{073E3BF5-2441-804A-ACB9-5F6D14A6B954}"/>
              </a:ext>
            </a:extLst>
          </p:cNvPr>
          <p:cNvSpPr/>
          <p:nvPr/>
        </p:nvSpPr>
        <p:spPr>
          <a:xfrm>
            <a:off x="3039919" y="5657833"/>
            <a:ext cx="13264666" cy="874196"/>
          </a:xfrm>
          <a:prstGeom prst="rect">
            <a:avLst/>
          </a:prstGeom>
          <a:solidFill>
            <a:sysClr val="windowText" lastClr="000000">
              <a:lumMod val="50000"/>
              <a:alpha val="14902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10163" algn="l"/>
              </a:tabLst>
              <a:defRPr/>
            </a:pPr>
            <a:r>
              <a:rPr lang="pt-PT" sz="26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P</a:t>
            </a:r>
            <a:r>
              <a:rPr lang="en-US" sz="26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RINCIPAIS DESAFIOS E PROPOSTAS DE SOLUÇÃO</a:t>
            </a:r>
            <a:endParaRPr lang="aa-ET" sz="2600" b="1" kern="1200" dirty="0">
              <a:solidFill>
                <a:prstClr val="black"/>
              </a:solidFill>
              <a:latin typeface="Bookman Old Style" panose="02050604050505020204" pitchFamily="18" charset="0"/>
              <a:cs typeface="Segoe UI Semilight" panose="020B0402040204020203" pitchFamily="34" charset="0"/>
            </a:endParaRPr>
          </a:p>
        </p:txBody>
      </p:sp>
      <p:sp>
        <p:nvSpPr>
          <p:cNvPr id="91" name="Retângulo 17">
            <a:extLst>
              <a:ext uri="{FF2B5EF4-FFF2-40B4-BE49-F238E27FC236}">
                <a16:creationId xmlns:a16="http://schemas.microsoft.com/office/drawing/2014/main" id="{EAAE9F21-C549-8C4C-8864-243DAE70B8BE}"/>
              </a:ext>
            </a:extLst>
          </p:cNvPr>
          <p:cNvSpPr/>
          <p:nvPr/>
        </p:nvSpPr>
        <p:spPr>
          <a:xfrm>
            <a:off x="1541339" y="5656543"/>
            <a:ext cx="1373411" cy="876441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p:spPr>
        <p:txBody>
          <a:bodyPr rtlCol="0" anchor="ctr"/>
          <a:lstStyle/>
          <a:p>
            <a:pPr marL="0" marR="0" lvl="0" indent="0" defTabSz="5756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2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ookman Old Style" panose="02050604050505020204" pitchFamily="18" charset="0"/>
                <a:ea typeface="Cambria" panose="02040503050406030204" pitchFamily="18" charset="0"/>
                <a:cs typeface="Segoe UI Semilight" panose="020B0402040204020203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5512909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4E9AA97-F415-B24C-A6A7-188F74A34CC8}"/>
              </a:ext>
            </a:extLst>
          </p:cNvPr>
          <p:cNvGrpSpPr/>
          <p:nvPr/>
        </p:nvGrpSpPr>
        <p:grpSpPr>
          <a:xfrm>
            <a:off x="0" y="0"/>
            <a:ext cx="17340262" cy="9753600"/>
            <a:chOff x="0" y="-1"/>
            <a:chExt cx="13003785" cy="9753601"/>
          </a:xfrm>
        </p:grpSpPr>
        <p:pic>
          <p:nvPicPr>
            <p:cNvPr id="38" name="slide_0000_BG-4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16" y="-1"/>
              <a:ext cx="13002769" cy="9753601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9" name="Shape 39"/>
            <p:cNvSpPr/>
            <p:nvPr/>
          </p:nvSpPr>
          <p:spPr>
            <a:xfrm>
              <a:off x="0" y="2379001"/>
              <a:ext cx="12990778" cy="4995598"/>
            </a:xfrm>
            <a:prstGeom prst="rect">
              <a:avLst/>
            </a:prstGeom>
            <a:solidFill>
              <a:schemeClr val="accent5">
                <a:alpha val="88879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 sz="34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Shape 40"/>
            <p:cNvSpPr/>
            <p:nvPr/>
          </p:nvSpPr>
          <p:spPr>
            <a:xfrm>
              <a:off x="322975" y="4660775"/>
              <a:ext cx="11576049" cy="752346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67735" tIns="67735" rIns="67735" bIns="67735" anchor="ctr">
              <a:spAutoFit/>
            </a:bodyPr>
            <a:lstStyle>
              <a:lvl1pPr>
                <a:defRPr sz="4400">
                  <a:latin typeface="Roboto Slab Regular"/>
                  <a:ea typeface="Roboto Slab Regular"/>
                  <a:cs typeface="Roboto Slab Regular"/>
                  <a:sym typeface="Roboto Slab Regular"/>
                </a:defRPr>
              </a:lvl1pPr>
            </a:lstStyle>
            <a:p>
              <a:pPr lvl="0" rtl="0">
                <a:defRPr sz="1800">
                  <a:solidFill>
                    <a:srgbClr val="000000"/>
                  </a:solidFill>
                </a:defRPr>
              </a:pPr>
              <a:r>
                <a:rPr lang="pt-PT" sz="4000" b="1" dirty="0">
                  <a:solidFill>
                    <a:schemeClr val="tx1"/>
                  </a:solidFill>
                  <a:latin typeface="Bookman Old Style" panose="02050604050505020204" pitchFamily="18" charset="0"/>
                  <a:ea typeface="Roboto Slab" pitchFamily="2" charset="0"/>
                  <a:cs typeface="Arial" panose="020B0604020202020204" pitchFamily="34" charset="0"/>
                </a:rPr>
                <a:t> 1. CONTEXTO</a:t>
              </a:r>
            </a:p>
          </p:txBody>
        </p:sp>
        <p:pic>
          <p:nvPicPr>
            <p:cNvPr id="7" name="Picture 6" descr="AF_Assinatura_Email_Vertical_MINFIN_2020 p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99024" y="8621216"/>
              <a:ext cx="833669" cy="995651"/>
            </a:xfrm>
            <a:prstGeom prst="rect">
              <a:avLst/>
            </a:prstGeom>
          </p:spPr>
        </p:pic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8">
            <a:extLst>
              <a:ext uri="{FF2B5EF4-FFF2-40B4-BE49-F238E27FC236}">
                <a16:creationId xmlns:a16="http://schemas.microsoft.com/office/drawing/2014/main" id="{E355745E-577C-8741-9BC4-DD4ED22C82ED}"/>
              </a:ext>
            </a:extLst>
          </p:cNvPr>
          <p:cNvSpPr txBox="1"/>
          <p:nvPr/>
        </p:nvSpPr>
        <p:spPr>
          <a:xfrm>
            <a:off x="1410276" y="2140496"/>
            <a:ext cx="14519709" cy="5519460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PT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A empregabilidade e iniciativas para o fomento de emprego são uma das grandes preocupações do Governo Angolano, pois elas enquadram-se no Eixo 3 do PDN 2023 -2027 sobre </a:t>
            </a:r>
            <a:r>
              <a:rPr lang="pt-PT" sz="21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Programa do Emprego, Empreendedorismo e Formação Profissional</a:t>
            </a:r>
            <a:r>
              <a:rPr lang="pt-PT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. </a:t>
            </a: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indent="-342900" algn="just" defTabSz="914400" rtl="0"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PT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No âmbito da política do desenvolvimento económico e social do país, no período entre 2023 – 2027, o Governo tem como objectivo:</a:t>
            </a:r>
          </a:p>
          <a:p>
            <a:pPr marL="354013" algn="just" defTabSz="914400" rtl="0">
              <a:tabLst>
                <a:tab pos="299720" algn="l"/>
              </a:tabLst>
            </a:pPr>
            <a:endParaRPr lang="pt-PT" sz="2100" kern="1200" spc="-5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013" algn="just" defTabSz="914400" rtl="0">
              <a:tabLst>
                <a:tab pos="299720" algn="l"/>
              </a:tabLst>
            </a:pPr>
            <a:r>
              <a:rPr lang="pt-PT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	1. Reforçar a empregabilidade da população</a:t>
            </a:r>
          </a:p>
          <a:p>
            <a:pPr marL="354013" algn="just" defTabSz="914400" rtl="0">
              <a:tabLst>
                <a:tab pos="299720" algn="l"/>
              </a:tabLst>
            </a:pPr>
            <a:r>
              <a:rPr lang="pt-PT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	2. Incentivar o empreendedorismo e auto-emprego</a:t>
            </a:r>
          </a:p>
          <a:p>
            <a:pPr marL="354013" algn="just" defTabSz="914400" rtl="0">
              <a:tabLst>
                <a:tab pos="299720" algn="l"/>
              </a:tabLst>
            </a:pPr>
            <a:r>
              <a:rPr lang="pt-PT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	3. </a:t>
            </a:r>
            <a:r>
              <a:rPr lang="pt-BR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Rever a legislação laboral e mecanismos de monitoramento do mercado de trabalho</a:t>
            </a:r>
            <a:endParaRPr lang="pt-PT" sz="2100" kern="1200" spc="-5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12065" algn="just" defTabSz="914400" rtl="0">
              <a:tabLst>
                <a:tab pos="299720" algn="l"/>
              </a:tabLst>
            </a:pP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457200" lvl="1" indent="0" algn="just" defTabSz="914400" rtl="0">
              <a:spcBef>
                <a:spcPts val="35"/>
              </a:spcBef>
            </a:pP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marR="5080" indent="-342900" algn="just" defTabSz="914400" rtl="0"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PT" sz="2100" kern="1200" spc="26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Os</a:t>
            </a:r>
            <a:r>
              <a:rPr sz="2100" kern="1200" spc="26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 </a:t>
            </a:r>
            <a:r>
              <a:rPr lang="pt-PT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objectivos acima são materializados mediante Programas do Governo, que devem ser inscritos no OGE de modo a assegurar recursos financeiros para a sua execução.  </a:t>
            </a:r>
          </a:p>
          <a:p>
            <a:pPr marL="12065" marR="5080" algn="just" defTabSz="914400" rtl="0">
              <a:tabLst>
                <a:tab pos="299720" algn="l"/>
              </a:tabLst>
            </a:pPr>
            <a:endParaRPr lang="pt-PT" sz="2100" kern="1200" spc="-5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marR="5080" indent="-342900" algn="just" defTabSz="914400" rtl="0"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PT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Os programas do Governo podem ter a natureza de Projectos de Investimento Público (PIP) ou Despesa de Desenvolvimento (DAD). </a:t>
            </a: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968261D-C254-F7C2-0564-46C81BF88432}"/>
              </a:ext>
            </a:extLst>
          </p:cNvPr>
          <p:cNvSpPr txBox="1"/>
          <p:nvPr/>
        </p:nvSpPr>
        <p:spPr>
          <a:xfrm>
            <a:off x="1253307" y="772344"/>
            <a:ext cx="13897544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10163" algn="l"/>
              </a:tabLst>
              <a:defRPr/>
            </a:pPr>
            <a:r>
              <a:rPr lang="pt-PT" sz="36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1.1. CONTEXTO </a:t>
            </a:r>
            <a:endParaRPr lang="aa-ET" sz="3600" b="1" kern="1200" dirty="0">
              <a:solidFill>
                <a:prstClr val="black"/>
              </a:solidFill>
              <a:latin typeface="Bookman Old Style" panose="02050604050505020204" pitchFamily="18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311447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8">
            <a:extLst>
              <a:ext uri="{FF2B5EF4-FFF2-40B4-BE49-F238E27FC236}">
                <a16:creationId xmlns:a16="http://schemas.microsoft.com/office/drawing/2014/main" id="{E355745E-577C-8741-9BC4-DD4ED22C82ED}"/>
              </a:ext>
            </a:extLst>
          </p:cNvPr>
          <p:cNvSpPr txBox="1"/>
          <p:nvPr/>
        </p:nvSpPr>
        <p:spPr>
          <a:xfrm>
            <a:off x="1181299" y="2212504"/>
            <a:ext cx="14519709" cy="687624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Os sectores sociais e económicos são áreas chaves para a garantia do fomento do emprego.</a:t>
            </a: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469265" marR="5080" indent="-457200" algn="just" defTabSz="914400" rtl="0">
              <a:spcBef>
                <a:spcPts val="100"/>
              </a:spcBef>
              <a:buAutoNum type="arabicPeriod"/>
              <a:tabLst>
                <a:tab pos="299720" algn="l"/>
              </a:tabLst>
            </a:pPr>
            <a:r>
              <a:rPr lang="pt-BR" sz="21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SECTOR SOCIAL</a:t>
            </a:r>
          </a:p>
          <a:p>
            <a:pPr marL="354965" marR="5080" indent="-342900" algn="just" defTabSz="914400" rtl="0">
              <a:spcBef>
                <a:spcPts val="100"/>
              </a:spcBef>
              <a:buFont typeface="Wingdings" panose="05000000000000000000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 Sector Social representa o maior peso sobre o OGE 2024, correspondendo a 20,1% da despesa total e a 49,0% da despesa fiscal. </a:t>
            </a:r>
          </a:p>
          <a:p>
            <a:pPr marL="354965" marR="5080" indent="-342900" algn="just" defTabSz="914400" rtl="0">
              <a:spcBef>
                <a:spcPts val="100"/>
              </a:spcBef>
              <a:buFont typeface="Wingdings" panose="05000000000000000000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Importa destacar que o mesmo regista um aumento de 2,9% relativamente ao OGE 2023, destacando a Educação, Saúde, Habitação e Serviços Comunitários e Protecção Ambiental, com pesos de 15,5%, 13,5%, 10,3% e 0,1% na despesa fiscal primária, respectivamente.</a:t>
            </a:r>
            <a:r>
              <a:rPr lang="pt-PT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 </a:t>
            </a: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PT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r>
              <a:rPr lang="pt-PT" sz="21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2. SECTOR ECONÓMICO</a:t>
            </a:r>
            <a:endParaRPr sz="2100" b="1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indent="-342900" algn="just" defTabSz="914400" rtl="0"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Absorverá 11,9% da despesa fiscal primária e 4,9% da despesa total, o que corresponde a uma redução de 38,2% comparativamente à dotação orçamental atribuída no OGE anterior. </a:t>
            </a:r>
          </a:p>
          <a:p>
            <a:pPr marL="354965" indent="-342900" algn="just" defTabSz="914400" rtl="0"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spc="-5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Assim, verifica-se o seguinte nos sectores: Agricultura, Silvicultura, Pesca e Caça, Transportes e Combustíveis e Energia, com pesos de 1,6%, 5,4% e 2,7%, respectivamente.</a:t>
            </a:r>
          </a:p>
          <a:p>
            <a:pPr marL="354965" indent="-342900" algn="just" defTabSz="914400" rtl="0">
              <a:buFont typeface="Wingdings" pitchFamily="2" charset="2"/>
              <a:buChar char="§"/>
              <a:tabLst>
                <a:tab pos="299720" algn="l"/>
              </a:tabLst>
            </a:pPr>
            <a:endParaRPr lang="pt-BR" sz="2100" kern="1200" spc="-5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indent="-342900" algn="just" defTabSz="914400" rtl="0"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 Sector Económico contará ainda com recursos igualmente previstos neste orçamento para apoio à iniciativa privada visando dinamizar-se a economia, através de um pacote financeiro no valor de Kz 477,26mil milhões, dos quais Kz 147,26 mil milhões para capitalização do BDA, FGC e FADA e Kz 330,00 mil milhões para emissão de garantias soberanas de promoção de investimento privado.</a:t>
            </a: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42900" indent="-342900" algn="just" defTabSz="914400" rtl="0">
              <a:spcBef>
                <a:spcPts val="35"/>
              </a:spcBef>
              <a:buFont typeface="Wingdings" pitchFamily="2" charset="2"/>
              <a:buChar char="§"/>
            </a:pP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800100" lvl="1" indent="-342900" algn="just" defTabSz="914400" rtl="0">
              <a:spcBef>
                <a:spcPts val="35"/>
              </a:spcBef>
              <a:buFont typeface="Wingdings" pitchFamily="2" charset="2"/>
              <a:buChar char="§"/>
            </a:pP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968261D-C254-F7C2-0564-46C81BF88432}"/>
              </a:ext>
            </a:extLst>
          </p:cNvPr>
          <p:cNvSpPr txBox="1"/>
          <p:nvPr/>
        </p:nvSpPr>
        <p:spPr>
          <a:xfrm>
            <a:off x="1325315" y="469792"/>
            <a:ext cx="13897544" cy="1200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10163" algn="l"/>
              </a:tabLst>
              <a:defRPr/>
            </a:pPr>
            <a:r>
              <a:rPr lang="pt-PT" sz="36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1.2. ALOCAÇÕES FISCAIS-FUNCIONAIS PARA OS SECTORES SOCIAIS E ECONÓMICOS</a:t>
            </a:r>
            <a:endParaRPr lang="aa-ET" sz="3600" b="1" kern="1200" dirty="0">
              <a:solidFill>
                <a:prstClr val="black"/>
              </a:solidFill>
              <a:latin typeface="Bookman Old Style" panose="02050604050505020204" pitchFamily="18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6070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4E9AA97-F415-B24C-A6A7-188F74A34CC8}"/>
              </a:ext>
            </a:extLst>
          </p:cNvPr>
          <p:cNvGrpSpPr/>
          <p:nvPr/>
        </p:nvGrpSpPr>
        <p:grpSpPr>
          <a:xfrm>
            <a:off x="0" y="0"/>
            <a:ext cx="17340262" cy="9753600"/>
            <a:chOff x="0" y="-1"/>
            <a:chExt cx="13003785" cy="9753601"/>
          </a:xfrm>
        </p:grpSpPr>
        <p:pic>
          <p:nvPicPr>
            <p:cNvPr id="38" name="slide_0000_BG-4.jpg"/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1016" y="-1"/>
              <a:ext cx="13002769" cy="9753601"/>
            </a:xfrm>
            <a:prstGeom prst="rect">
              <a:avLst/>
            </a:prstGeom>
            <a:ln w="12700">
              <a:miter lim="400000"/>
            </a:ln>
          </p:spPr>
        </p:pic>
        <p:sp>
          <p:nvSpPr>
            <p:cNvPr id="39" name="Shape 39"/>
            <p:cNvSpPr/>
            <p:nvPr/>
          </p:nvSpPr>
          <p:spPr>
            <a:xfrm>
              <a:off x="0" y="2379001"/>
              <a:ext cx="12990778" cy="4995598"/>
            </a:xfrm>
            <a:prstGeom prst="rect">
              <a:avLst/>
            </a:prstGeom>
            <a:solidFill>
              <a:schemeClr val="accent5">
                <a:alpha val="88879"/>
              </a:schemeClr>
            </a:solidFill>
            <a:ln w="12700"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 sz="346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" name="Picture 6" descr="AF_Assinatura_Email_Vertical_MINFIN_2020 pb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99024" y="8621216"/>
              <a:ext cx="833669" cy="995651"/>
            </a:xfrm>
            <a:prstGeom prst="rect">
              <a:avLst/>
            </a:prstGeom>
          </p:spPr>
        </p:pic>
      </p:grpSp>
      <p:sp>
        <p:nvSpPr>
          <p:cNvPr id="9" name="Shape 40">
            <a:extLst>
              <a:ext uri="{FF2B5EF4-FFF2-40B4-BE49-F238E27FC236}">
                <a16:creationId xmlns:a16="http://schemas.microsoft.com/office/drawing/2014/main" id="{365A2923-11B8-A542-B013-3ABCA1112DB6}"/>
              </a:ext>
            </a:extLst>
          </p:cNvPr>
          <p:cNvSpPr/>
          <p:nvPr/>
        </p:nvSpPr>
        <p:spPr>
          <a:xfrm>
            <a:off x="951927" y="3992959"/>
            <a:ext cx="15436407" cy="19834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67735" tIns="67735" rIns="67735" bIns="67735" anchor="ctr">
            <a:spAutoFit/>
          </a:bodyPr>
          <a:lstStyle>
            <a:lvl1pPr>
              <a:defRPr sz="4400">
                <a:latin typeface="Roboto Slab Regular"/>
                <a:ea typeface="Roboto Slab Regular"/>
                <a:cs typeface="Roboto Slab Regular"/>
                <a:sym typeface="Roboto Slab Regular"/>
              </a:defRPr>
            </a:lvl1pPr>
          </a:lstStyle>
          <a:p>
            <a:pPr rtl="0">
              <a:defRPr sz="1800">
                <a:solidFill>
                  <a:srgbClr val="000000"/>
                </a:solidFill>
              </a:defRPr>
            </a:pPr>
            <a:r>
              <a:rPr lang="pt-PT" sz="4000" b="1" dirty="0">
                <a:solidFill>
                  <a:schemeClr val="tx1"/>
                </a:solidFill>
                <a:latin typeface="Bookman Old Style" panose="02050604050505020204" pitchFamily="18" charset="0"/>
                <a:ea typeface="Roboto Slab" pitchFamily="2" charset="0"/>
                <a:cs typeface="Arial" panose="020B0604020202020204" pitchFamily="34" charset="0"/>
              </a:rPr>
              <a:t> 2. </a:t>
            </a:r>
            <a:r>
              <a:rPr lang="pt-BR" sz="4000" b="1" dirty="0">
                <a:solidFill>
                  <a:schemeClr val="tx1"/>
                </a:solidFill>
                <a:latin typeface="Bookman Old Style" panose="02050604050505020204" pitchFamily="18" charset="0"/>
                <a:ea typeface="Roboto Slab" pitchFamily="2" charset="0"/>
                <a:cs typeface="Arial" panose="020B0604020202020204" pitchFamily="34" charset="0"/>
              </a:rPr>
              <a:t>ANÁLISE ORÇAMENTAL DOS PROGRAMAS DO DIRECCIONADOS AO MERCADO DE EMPREGO </a:t>
            </a:r>
          </a:p>
          <a:p>
            <a:pPr rtl="0">
              <a:defRPr sz="1800">
                <a:solidFill>
                  <a:srgbClr val="000000"/>
                </a:solidFill>
              </a:defRPr>
            </a:pPr>
            <a:endParaRPr lang="pt-PT" sz="4000" b="1" dirty="0">
              <a:solidFill>
                <a:schemeClr val="tx1"/>
              </a:solidFill>
              <a:latin typeface="Bookman Old Style" panose="02050604050505020204" pitchFamily="18" charset="0"/>
              <a:ea typeface="Roboto Slab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6953708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60357A8B-7575-B546-929E-66CF5AFB602E}"/>
              </a:ext>
            </a:extLst>
          </p:cNvPr>
          <p:cNvGrpSpPr/>
          <p:nvPr/>
        </p:nvGrpSpPr>
        <p:grpSpPr>
          <a:xfrm>
            <a:off x="1" y="596091"/>
            <a:ext cx="17340264" cy="9157509"/>
            <a:chOff x="0" y="596091"/>
            <a:chExt cx="17340264" cy="915750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77AB4CA-B456-9C4C-891D-C5366E7C50BA}"/>
                </a:ext>
              </a:extLst>
            </p:cNvPr>
            <p:cNvGrpSpPr/>
            <p:nvPr/>
          </p:nvGrpSpPr>
          <p:grpSpPr>
            <a:xfrm>
              <a:off x="0" y="677907"/>
              <a:ext cx="17340264" cy="9075693"/>
              <a:chOff x="1" y="680252"/>
              <a:chExt cx="13004800" cy="9107083"/>
            </a:xfrm>
          </p:grpSpPr>
          <p:sp>
            <p:nvSpPr>
              <p:cNvPr id="45" name="Shape 45"/>
              <p:cNvSpPr/>
              <p:nvPr/>
            </p:nvSpPr>
            <p:spPr>
              <a:xfrm>
                <a:off x="1" y="9152334"/>
                <a:ext cx="13004800" cy="635001"/>
              </a:xfrm>
              <a:prstGeom prst="rect">
                <a:avLst/>
              </a:prstGeom>
              <a:solidFill>
                <a:schemeClr val="accent5"/>
              </a:solidFill>
              <a:ln w="12700">
                <a:noFill/>
                <a:miter lim="400000"/>
              </a:ln>
            </p:spPr>
            <p:txBody>
              <a:bodyPr lIns="0" tIns="0" rIns="0" bIns="0" anchor="ctr"/>
              <a:lstStyle/>
              <a:p>
                <a:pPr>
                  <a:defRPr sz="2600"/>
                </a:pPr>
                <a:r>
                  <a:rPr lang="pt-PT" sz="2200" dirty="0">
                    <a:latin typeface="Bookman Old Style" panose="02050604050505020204" pitchFamily="18" charset="0"/>
                  </a:rPr>
                  <a:t>																											</a:t>
                </a:r>
                <a:fld id="{EE40DDBC-E4D0-E44C-B463-0CE389555057}" type="slidenum">
                  <a:rPr lang="pt-PT" sz="220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pPr>
                    <a:defRPr sz="2600"/>
                  </a:pPr>
                  <a:t>7</a:t>
                </a:fld>
                <a:endParaRPr lang="pt-PT" sz="2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723342" y="680252"/>
                <a:ext cx="11881550" cy="631411"/>
              </a:xfrm>
              <a:prstGeom prst="rect">
                <a:avLst/>
              </a:prstGeom>
              <a:ln w="12700">
                <a:noFill/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67735" tIns="67735" rIns="67735" bIns="67735" anchor="ctr">
                <a:spAutoFit/>
              </a:bodyPr>
              <a:lstStyle>
                <a:lvl1pPr>
                  <a:defRPr sz="4400">
                    <a:solidFill>
                      <a:srgbClr val="971817"/>
                    </a:solidFill>
                    <a:latin typeface="Roboto Slab Regular"/>
                    <a:ea typeface="Roboto Slab Regular"/>
                    <a:cs typeface="Roboto Slab Regular"/>
                    <a:sym typeface="Roboto Slab Regular"/>
                  </a:defRPr>
                </a:lvl1pPr>
              </a:lstStyle>
              <a:p>
                <a:pPr algn="l" rtl="0">
                  <a:defRPr sz="1800">
                    <a:solidFill>
                      <a:srgbClr val="000000"/>
                    </a:solidFill>
                  </a:defRPr>
                </a:pPr>
                <a:r>
                  <a:rPr lang="pt-PT" sz="3200" b="1" kern="1200" dirty="0">
                    <a:solidFill>
                      <a:prstClr val="black"/>
                    </a:solidFill>
                    <a:latin typeface="Bookman Old Style" panose="02050604050505020204" pitchFamily="18" charset="0"/>
                    <a:ea typeface="Cambria" panose="02040503050406030204" pitchFamily="18" charset="0"/>
                    <a:cs typeface="Segoe UI Semilight" panose="020B0402040204020203" pitchFamily="34" charset="0"/>
                  </a:rPr>
                  <a:t>2.1. FINANCIAMENTO À EMPREGABILIDADE</a:t>
                </a:r>
                <a:endParaRPr lang="pt-PT" sz="3200" kern="1200" dirty="0">
                  <a:solidFill>
                    <a:prstClr val="black"/>
                  </a:solidFill>
                  <a:latin typeface="Century Gothic" panose="020B0502020202020204" pitchFamily="34" charset="0"/>
                  <a:ea typeface="Cambria" panose="02040503050406030204" pitchFamily="18" charset="0"/>
                  <a:cs typeface="Segoe UI Semilight" panose="020B0402040204020203" pitchFamily="34" charset="0"/>
                </a:endParaRPr>
              </a:p>
            </p:txBody>
          </p:sp>
          <p:sp>
            <p:nvSpPr>
              <p:cNvPr id="48" name="Shape 48"/>
              <p:cNvSpPr/>
              <p:nvPr/>
            </p:nvSpPr>
            <p:spPr>
              <a:xfrm>
                <a:off x="11878519" y="9072870"/>
                <a:ext cx="102640" cy="713898"/>
              </a:xfrm>
              <a:prstGeom prst="rect">
                <a:avLst/>
              </a:prstGeom>
              <a:ln w="12700">
                <a:noFill/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67735" tIns="67735" rIns="67735" bIns="67735" anchor="ctr">
                <a:spAutoFit/>
              </a:bodyPr>
              <a:lstStyle>
                <a:lvl1pPr>
                  <a:defRPr sz="3400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endParaRPr lang="pt-PT" sz="3734"/>
              </a:p>
            </p:txBody>
          </p:sp>
          <p:pic>
            <p:nvPicPr>
              <p:cNvPr id="10" name="Picture 9" descr="AF_Assinatura_Email_Vertical_MINFIN_2020 pb.png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7704" y="9206878"/>
                <a:ext cx="613668" cy="546646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11" name="Group 30">
              <a:extLst>
                <a:ext uri="{FF2B5EF4-FFF2-40B4-BE49-F238E27FC236}">
                  <a16:creationId xmlns:a16="http://schemas.microsoft.com/office/drawing/2014/main" id="{13E326CB-2F30-574F-83A8-8F4E67E1FB1B}"/>
                </a:ext>
              </a:extLst>
            </p:cNvPr>
            <p:cNvGrpSpPr/>
            <p:nvPr/>
          </p:nvGrpSpPr>
          <p:grpSpPr>
            <a:xfrm>
              <a:off x="602663" y="596091"/>
              <a:ext cx="292387" cy="292387"/>
              <a:chOff x="7346920" y="4054461"/>
              <a:chExt cx="1101969" cy="1101969"/>
            </a:xfrm>
            <a:solidFill>
              <a:srgbClr val="DA111B"/>
            </a:solidFill>
          </p:grpSpPr>
          <p:sp>
            <p:nvSpPr>
              <p:cNvPr id="12" name="Rectangle 31">
                <a:extLst>
                  <a:ext uri="{FF2B5EF4-FFF2-40B4-BE49-F238E27FC236}">
                    <a16:creationId xmlns:a16="http://schemas.microsoft.com/office/drawing/2014/main" id="{2780A316-33B1-8647-B2AB-A8D249A57C85}"/>
                  </a:ext>
                </a:extLst>
              </p:cNvPr>
              <p:cNvSpPr/>
              <p:nvPr/>
            </p:nvSpPr>
            <p:spPr>
              <a:xfrm>
                <a:off x="7346921" y="4054461"/>
                <a:ext cx="257908" cy="110196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sz="900">
                  <a:highlight>
                    <a:srgbClr val="DA111B"/>
                  </a:highlight>
                </a:endParaRPr>
              </a:p>
            </p:txBody>
          </p:sp>
          <p:sp>
            <p:nvSpPr>
              <p:cNvPr id="13" name="Rectangle 34">
                <a:extLst>
                  <a:ext uri="{FF2B5EF4-FFF2-40B4-BE49-F238E27FC236}">
                    <a16:creationId xmlns:a16="http://schemas.microsoft.com/office/drawing/2014/main" id="{4E59B3EB-37E6-6B4F-88EC-C2956C5AEDA3}"/>
                  </a:ext>
                </a:extLst>
              </p:cNvPr>
              <p:cNvSpPr/>
              <p:nvPr/>
            </p:nvSpPr>
            <p:spPr>
              <a:xfrm rot="5400000">
                <a:off x="7768951" y="3632431"/>
                <a:ext cx="257908" cy="110196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sz="900">
                  <a:highlight>
                    <a:srgbClr val="DA111B"/>
                  </a:highlight>
                </a:endParaRPr>
              </a:p>
            </p:txBody>
          </p:sp>
        </p:grpSp>
      </p:grpSp>
      <p:sp>
        <p:nvSpPr>
          <p:cNvPr id="20" name="object 8">
            <a:extLst>
              <a:ext uri="{FF2B5EF4-FFF2-40B4-BE49-F238E27FC236}">
                <a16:creationId xmlns:a16="http://schemas.microsoft.com/office/drawing/2014/main" id="{E355745E-577C-8741-9BC4-DD4ED22C82ED}"/>
              </a:ext>
            </a:extLst>
          </p:cNvPr>
          <p:cNvSpPr txBox="1"/>
          <p:nvPr/>
        </p:nvSpPr>
        <p:spPr>
          <a:xfrm>
            <a:off x="1135198" y="1663088"/>
            <a:ext cx="7174894" cy="492442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wrap="square" lIns="0" tIns="12700" rIns="0" bIns="0" rtlCol="0">
            <a:spAutoFit/>
          </a:bodyPr>
          <a:lstStyle/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PT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 financiamento à empregabilidade em Angola é fundamental para promover o desenvolvimento económico e social do país, bem como para enfrentar desafios como o desemprego e a subutilização da mão de obra.</a:t>
            </a: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Assim, de forma histórica e no que as despesas dizem respeito, as iniciativas que concorrem para a empregabilidade, têm crescido ao longo dos anos, passando de </a:t>
            </a:r>
            <a:r>
              <a:rPr lang="pt-BR" sz="21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Kz 1 757,23 milhões </a:t>
            </a: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em 2020 para </a:t>
            </a:r>
            <a:r>
              <a:rPr lang="pt-BR" sz="21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Kz 24 950,37 milhões</a:t>
            </a: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 em 2024.</a:t>
            </a: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endParaRPr lang="pt-PT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algn="just" defTabSz="914400" rtl="0">
              <a:spcBef>
                <a:spcPts val="30"/>
              </a:spcBef>
            </a:pP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648C58C8-58A7-21CE-78D1-8601E43953E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86997942"/>
              </p:ext>
            </p:extLst>
          </p:nvPr>
        </p:nvGraphicFramePr>
        <p:xfrm>
          <a:off x="8526116" y="1840537"/>
          <a:ext cx="8439354" cy="6924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CaixaDeTexto 5">
            <a:extLst>
              <a:ext uri="{FF2B5EF4-FFF2-40B4-BE49-F238E27FC236}">
                <a16:creationId xmlns:a16="http://schemas.microsoft.com/office/drawing/2014/main" id="{990636FF-AEBB-6F5F-4BDE-EF1DAE8BEB59}"/>
              </a:ext>
            </a:extLst>
          </p:cNvPr>
          <p:cNvSpPr txBox="1"/>
          <p:nvPr/>
        </p:nvSpPr>
        <p:spPr>
          <a:xfrm>
            <a:off x="10470331" y="1702955"/>
            <a:ext cx="7704856" cy="407484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pt-PT" sz="2000" b="1" dirty="0">
                <a:solidFill>
                  <a:srgbClr val="0D0D0D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Análise do comportamento no OGE 2020-2024</a:t>
            </a:r>
            <a:endParaRPr lang="en-US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8261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A3760C2B-EB8D-51D0-9CC6-751F7C5FDF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07" t="1892" r="3310" b="3524"/>
          <a:stretch/>
        </p:blipFill>
        <p:spPr>
          <a:xfrm>
            <a:off x="4031599" y="1204392"/>
            <a:ext cx="13029971" cy="7416824"/>
          </a:xfrm>
          <a:prstGeom prst="rect">
            <a:avLst/>
          </a:prstGeom>
        </p:spPr>
      </p:pic>
      <p:sp>
        <p:nvSpPr>
          <p:cNvPr id="20" name="object 8">
            <a:extLst>
              <a:ext uri="{FF2B5EF4-FFF2-40B4-BE49-F238E27FC236}">
                <a16:creationId xmlns:a16="http://schemas.microsoft.com/office/drawing/2014/main" id="{E355745E-577C-8741-9BC4-DD4ED22C82ED}"/>
              </a:ext>
            </a:extLst>
          </p:cNvPr>
          <p:cNvSpPr txBox="1"/>
          <p:nvPr/>
        </p:nvSpPr>
        <p:spPr>
          <a:xfrm>
            <a:off x="1014232" y="1780456"/>
            <a:ext cx="6287747" cy="427809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wrap="square" lIns="0" tIns="12700" rIns="0" bIns="0" rtlCol="0">
            <a:spAutoFit/>
          </a:bodyPr>
          <a:lstStyle/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Nesse sentido, as iniciativas viradas à Empregabilidade, foram maioritariamente suportadas via Recursos Ordinários do Tesouro (92%). </a:t>
            </a: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Os Financiamentos Externos (12%), permitiram que o Executivo conseguisse levar em diante a referida iniciativa.</a:t>
            </a: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PT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42900" indent="-342900" algn="just" defTabSz="914400" rtl="0">
              <a:spcBef>
                <a:spcPts val="35"/>
              </a:spcBef>
              <a:buFont typeface="Wingdings" pitchFamily="2" charset="2"/>
              <a:buChar char="§"/>
            </a:pPr>
            <a:endParaRPr lang="en-US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800100" lvl="1" indent="-342900" algn="just" defTabSz="914400" rtl="0">
              <a:spcBef>
                <a:spcPts val="35"/>
              </a:spcBef>
              <a:buFont typeface="Wingdings" pitchFamily="2" charset="2"/>
              <a:buChar char="§"/>
            </a:pPr>
            <a:endParaRPr lang="en-US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4968261D-C254-F7C2-0564-46C81BF88432}"/>
              </a:ext>
            </a:extLst>
          </p:cNvPr>
          <p:cNvSpPr txBox="1"/>
          <p:nvPr/>
        </p:nvSpPr>
        <p:spPr>
          <a:xfrm>
            <a:off x="1325315" y="469792"/>
            <a:ext cx="13897544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5110163" algn="l"/>
              </a:tabLst>
              <a:defRPr/>
            </a:pPr>
            <a:r>
              <a:rPr lang="pt-PT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2</a:t>
            </a:r>
            <a:r>
              <a:rPr lang="pt-PT" sz="3600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.2. </a:t>
            </a:r>
            <a:r>
              <a:rPr lang="pt-PT" b="1" kern="1200" dirty="0">
                <a:solidFill>
                  <a:prstClr val="black"/>
                </a:solidFill>
                <a:latin typeface="Bookman Old Style" panose="02050604050505020204" pitchFamily="18" charset="0"/>
                <a:cs typeface="Segoe UI Semilight" panose="020B0402040204020203" pitchFamily="34" charset="0"/>
              </a:rPr>
              <a:t>FONTES DE FINANCIAMENTO</a:t>
            </a:r>
            <a:endParaRPr lang="aa-ET" sz="3600" b="1" kern="1200" dirty="0">
              <a:solidFill>
                <a:prstClr val="black"/>
              </a:solidFill>
              <a:latin typeface="Bookman Old Style" panose="02050604050505020204" pitchFamily="18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304841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315962BF-18F0-095C-D1EF-D19F215BE0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70" t="2578" r="1289" b="7201"/>
          <a:stretch/>
        </p:blipFill>
        <p:spPr>
          <a:xfrm>
            <a:off x="7013947" y="1996480"/>
            <a:ext cx="10189458" cy="504056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60357A8B-7575-B546-929E-66CF5AFB602E}"/>
              </a:ext>
            </a:extLst>
          </p:cNvPr>
          <p:cNvGrpSpPr/>
          <p:nvPr/>
        </p:nvGrpSpPr>
        <p:grpSpPr>
          <a:xfrm>
            <a:off x="1" y="596091"/>
            <a:ext cx="17340264" cy="9157509"/>
            <a:chOff x="0" y="596091"/>
            <a:chExt cx="17340264" cy="9157509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77AB4CA-B456-9C4C-891D-C5366E7C50BA}"/>
                </a:ext>
              </a:extLst>
            </p:cNvPr>
            <p:cNvGrpSpPr/>
            <p:nvPr/>
          </p:nvGrpSpPr>
          <p:grpSpPr>
            <a:xfrm>
              <a:off x="0" y="677907"/>
              <a:ext cx="17340264" cy="9075693"/>
              <a:chOff x="1" y="680252"/>
              <a:chExt cx="13004800" cy="9107083"/>
            </a:xfrm>
          </p:grpSpPr>
          <p:sp>
            <p:nvSpPr>
              <p:cNvPr id="45" name="Shape 45"/>
              <p:cNvSpPr/>
              <p:nvPr/>
            </p:nvSpPr>
            <p:spPr>
              <a:xfrm>
                <a:off x="1" y="9152334"/>
                <a:ext cx="13004800" cy="635001"/>
              </a:xfrm>
              <a:prstGeom prst="rect">
                <a:avLst/>
              </a:prstGeom>
              <a:solidFill>
                <a:schemeClr val="accent5"/>
              </a:solidFill>
              <a:ln w="12700">
                <a:noFill/>
                <a:miter lim="400000"/>
              </a:ln>
            </p:spPr>
            <p:txBody>
              <a:bodyPr lIns="0" tIns="0" rIns="0" bIns="0" anchor="ctr"/>
              <a:lstStyle/>
              <a:p>
                <a:pPr>
                  <a:defRPr sz="2600"/>
                </a:pPr>
                <a:r>
                  <a:rPr lang="pt-PT" sz="2200" dirty="0">
                    <a:latin typeface="Bookman Old Style" panose="02050604050505020204" pitchFamily="18" charset="0"/>
                  </a:rPr>
                  <a:t>																											</a:t>
                </a:r>
                <a:fld id="{EE40DDBC-E4D0-E44C-B463-0CE389555057}" type="slidenum">
                  <a:rPr lang="pt-PT" sz="2200" smtClean="0">
                    <a:solidFill>
                      <a:schemeClr val="tx1"/>
                    </a:solidFill>
                    <a:latin typeface="Bookman Old Style" panose="02050604050505020204" pitchFamily="18" charset="0"/>
                  </a:rPr>
                  <a:pPr>
                    <a:defRPr sz="2600"/>
                  </a:pPr>
                  <a:t>9</a:t>
                </a:fld>
                <a:endParaRPr lang="pt-PT" sz="2200" dirty="0">
                  <a:solidFill>
                    <a:schemeClr val="tx1"/>
                  </a:solidFill>
                  <a:latin typeface="Bookman Old Style" panose="02050604050505020204" pitchFamily="18" charset="0"/>
                </a:endParaRPr>
              </a:p>
            </p:txBody>
          </p:sp>
          <p:sp>
            <p:nvSpPr>
              <p:cNvPr id="46" name="Shape 46"/>
              <p:cNvSpPr/>
              <p:nvPr/>
            </p:nvSpPr>
            <p:spPr>
              <a:xfrm>
                <a:off x="723342" y="680252"/>
                <a:ext cx="11881550" cy="631411"/>
              </a:xfrm>
              <a:prstGeom prst="rect">
                <a:avLst/>
              </a:prstGeom>
              <a:ln w="12700">
                <a:noFill/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square" lIns="67735" tIns="67735" rIns="67735" bIns="67735" anchor="ctr">
                <a:spAutoFit/>
              </a:bodyPr>
              <a:lstStyle>
                <a:lvl1pPr>
                  <a:defRPr sz="4400">
                    <a:solidFill>
                      <a:srgbClr val="971817"/>
                    </a:solidFill>
                    <a:latin typeface="Roboto Slab Regular"/>
                    <a:ea typeface="Roboto Slab Regular"/>
                    <a:cs typeface="Roboto Slab Regular"/>
                    <a:sym typeface="Roboto Slab Regular"/>
                  </a:defRPr>
                </a:lvl1pPr>
              </a:lstStyle>
              <a:p>
                <a:pPr algn="l" rtl="0">
                  <a:defRPr sz="1800">
                    <a:solidFill>
                      <a:srgbClr val="000000"/>
                    </a:solidFill>
                  </a:defRPr>
                </a:pPr>
                <a:r>
                  <a:rPr lang="pt-PT" sz="3200" b="1" kern="1200" dirty="0">
                    <a:solidFill>
                      <a:prstClr val="black"/>
                    </a:solidFill>
                    <a:latin typeface="Bookman Old Style" panose="02050604050505020204" pitchFamily="18" charset="0"/>
                    <a:ea typeface="Cambria" panose="02040503050406030204" pitchFamily="18" charset="0"/>
                    <a:cs typeface="Segoe UI Semilight" panose="020B0402040204020203" pitchFamily="34" charset="0"/>
                  </a:rPr>
                  <a:t>2.1. FINANCIAMENTO À EMPREGABILIDADE</a:t>
                </a:r>
                <a:endParaRPr lang="pt-PT" sz="3200" kern="1200" dirty="0">
                  <a:solidFill>
                    <a:prstClr val="black"/>
                  </a:solidFill>
                  <a:latin typeface="Century Gothic" panose="020B0502020202020204" pitchFamily="34" charset="0"/>
                  <a:ea typeface="Cambria" panose="02040503050406030204" pitchFamily="18" charset="0"/>
                  <a:cs typeface="Segoe UI Semilight" panose="020B0402040204020203" pitchFamily="34" charset="0"/>
                </a:endParaRPr>
              </a:p>
            </p:txBody>
          </p:sp>
          <p:sp>
            <p:nvSpPr>
              <p:cNvPr id="48" name="Shape 48"/>
              <p:cNvSpPr/>
              <p:nvPr/>
            </p:nvSpPr>
            <p:spPr>
              <a:xfrm>
                <a:off x="11878519" y="9072870"/>
                <a:ext cx="102640" cy="713898"/>
              </a:xfrm>
              <a:prstGeom prst="rect">
                <a:avLst/>
              </a:prstGeom>
              <a:ln w="12700">
                <a:noFill/>
                <a:miter lim="400000"/>
              </a:ln>
              <a:extLst>
                <a:ext uri="{C572A759-6A51-4108-AA02-DFA0A04FC94B}">
                  <ma14:wrappingTextBoxFlag xmlns:ma14="http://schemas.microsoft.com/office/mac/drawingml/2011/main" xmlns="" val="1"/>
                </a:ext>
              </a:extLst>
            </p:spPr>
            <p:txBody>
              <a:bodyPr wrap="none" lIns="67735" tIns="67735" rIns="67735" bIns="67735" anchor="ctr">
                <a:spAutoFit/>
              </a:bodyPr>
              <a:lstStyle>
                <a:lvl1pPr>
                  <a:defRPr sz="3400">
                    <a:latin typeface="Source Sans Pro Light"/>
                    <a:ea typeface="Source Sans Pro Light"/>
                    <a:cs typeface="Source Sans Pro Light"/>
                    <a:sym typeface="Source Sans Pro Light"/>
                  </a:defRPr>
                </a:lvl1pPr>
              </a:lstStyle>
              <a:p>
                <a:pPr lvl="0">
                  <a:defRPr sz="1800">
                    <a:solidFill>
                      <a:srgbClr val="000000"/>
                    </a:solidFill>
                  </a:defRPr>
                </a:pPr>
                <a:endParaRPr lang="pt-PT" sz="3734"/>
              </a:p>
            </p:txBody>
          </p:sp>
          <p:pic>
            <p:nvPicPr>
              <p:cNvPr id="10" name="Picture 9" descr="AF_Assinatura_Email_Vertical_MINFIN_2020 pb.png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7704" y="9206878"/>
                <a:ext cx="613668" cy="546646"/>
              </a:xfrm>
              <a:prstGeom prst="rect">
                <a:avLst/>
              </a:prstGeom>
              <a:ln>
                <a:noFill/>
              </a:ln>
            </p:spPr>
          </p:pic>
        </p:grpSp>
        <p:grpSp>
          <p:nvGrpSpPr>
            <p:cNvPr id="11" name="Group 30">
              <a:extLst>
                <a:ext uri="{FF2B5EF4-FFF2-40B4-BE49-F238E27FC236}">
                  <a16:creationId xmlns:a16="http://schemas.microsoft.com/office/drawing/2014/main" id="{13E326CB-2F30-574F-83A8-8F4E67E1FB1B}"/>
                </a:ext>
              </a:extLst>
            </p:cNvPr>
            <p:cNvGrpSpPr/>
            <p:nvPr/>
          </p:nvGrpSpPr>
          <p:grpSpPr>
            <a:xfrm>
              <a:off x="602663" y="596091"/>
              <a:ext cx="292387" cy="292387"/>
              <a:chOff x="7346920" y="4054461"/>
              <a:chExt cx="1101969" cy="1101969"/>
            </a:xfrm>
            <a:solidFill>
              <a:srgbClr val="DA111B"/>
            </a:solidFill>
          </p:grpSpPr>
          <p:sp>
            <p:nvSpPr>
              <p:cNvPr id="12" name="Rectangle 31">
                <a:extLst>
                  <a:ext uri="{FF2B5EF4-FFF2-40B4-BE49-F238E27FC236}">
                    <a16:creationId xmlns:a16="http://schemas.microsoft.com/office/drawing/2014/main" id="{2780A316-33B1-8647-B2AB-A8D249A57C85}"/>
                  </a:ext>
                </a:extLst>
              </p:cNvPr>
              <p:cNvSpPr/>
              <p:nvPr/>
            </p:nvSpPr>
            <p:spPr>
              <a:xfrm>
                <a:off x="7346921" y="4054461"/>
                <a:ext cx="257908" cy="110196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sz="900">
                  <a:highlight>
                    <a:srgbClr val="DA111B"/>
                  </a:highlight>
                </a:endParaRPr>
              </a:p>
            </p:txBody>
          </p:sp>
          <p:sp>
            <p:nvSpPr>
              <p:cNvPr id="13" name="Rectangle 34">
                <a:extLst>
                  <a:ext uri="{FF2B5EF4-FFF2-40B4-BE49-F238E27FC236}">
                    <a16:creationId xmlns:a16="http://schemas.microsoft.com/office/drawing/2014/main" id="{4E59B3EB-37E6-6B4F-88EC-C2956C5AEDA3}"/>
                  </a:ext>
                </a:extLst>
              </p:cNvPr>
              <p:cNvSpPr/>
              <p:nvPr/>
            </p:nvSpPr>
            <p:spPr>
              <a:xfrm rot="5400000">
                <a:off x="7768951" y="3632431"/>
                <a:ext cx="257908" cy="1101969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PT" sz="900">
                  <a:highlight>
                    <a:srgbClr val="DA111B"/>
                  </a:highlight>
                </a:endParaRPr>
              </a:p>
            </p:txBody>
          </p:sp>
        </p:grpSp>
      </p:grpSp>
      <p:sp>
        <p:nvSpPr>
          <p:cNvPr id="20" name="object 8">
            <a:extLst>
              <a:ext uri="{FF2B5EF4-FFF2-40B4-BE49-F238E27FC236}">
                <a16:creationId xmlns:a16="http://schemas.microsoft.com/office/drawing/2014/main" id="{E355745E-577C-8741-9BC4-DD4ED22C82ED}"/>
              </a:ext>
            </a:extLst>
          </p:cNvPr>
          <p:cNvSpPr txBox="1"/>
          <p:nvPr/>
        </p:nvSpPr>
        <p:spPr>
          <a:xfrm>
            <a:off x="1135198" y="1663088"/>
            <a:ext cx="5734733" cy="491160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vert="horz" wrap="square" lIns="0" tIns="12700" rIns="0" bIns="0" rtlCol="0">
            <a:spAutoFit/>
          </a:bodyPr>
          <a:lstStyle/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354965" marR="5080" indent="-342900" algn="just" defTabSz="914400" rtl="0">
              <a:spcBef>
                <a:spcPts val="100"/>
              </a:spcBef>
              <a:buFont typeface="Wingdings" pitchFamily="2" charset="2"/>
              <a:buChar char="§"/>
              <a:tabLst>
                <a:tab pos="299720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Excluído o financiamento mediante Recursos Ordinários do Tesouro, ao longo do exercício 2020-2024, destacam-se importantes parceiros como o Banco Mundial e as iniciativas no âmbito do combate à Pobreza, onde o Governo procedeu com a implementação dos seguintes projectos: </a:t>
            </a:r>
          </a:p>
          <a:p>
            <a:pPr marL="12065" marR="5080" algn="just" defTabSz="914400" rtl="0">
              <a:spcBef>
                <a:spcPts val="100"/>
              </a:spcBef>
              <a:tabLst>
                <a:tab pos="299720" algn="l"/>
              </a:tabLst>
            </a:pPr>
            <a:endParaRPr lang="pt-BR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marL="1204913" marR="5080" lvl="8" indent="-342900" algn="just" defTabSz="914400" rtl="0">
              <a:spcBef>
                <a:spcPts val="100"/>
              </a:spcBef>
              <a:buFont typeface="Wingdings" panose="05000000000000000000" pitchFamily="2" charset="2"/>
              <a:buChar char="§"/>
              <a:tabLst>
                <a:tab pos="862013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Aquisição De Kits Diversos Para Auto-emprego dos Jovens, e </a:t>
            </a:r>
          </a:p>
          <a:p>
            <a:pPr marL="1204913" marR="5080" lvl="8" indent="-342900" algn="just" defTabSz="914400" rtl="0">
              <a:spcBef>
                <a:spcPts val="100"/>
              </a:spcBef>
              <a:buFont typeface="Wingdings" panose="05000000000000000000" pitchFamily="2" charset="2"/>
              <a:buChar char="§"/>
              <a:tabLst>
                <a:tab pos="862013" algn="l"/>
              </a:tabLst>
            </a:pPr>
            <a:r>
              <a:rPr lang="pt-BR" sz="2100" kern="1200" dirty="0">
                <a:solidFill>
                  <a:prstClr val="black"/>
                </a:solidFill>
                <a:latin typeface="Bookman Old Style" panose="02050604050505020204" pitchFamily="18" charset="0"/>
                <a:cs typeface="Arial MT"/>
              </a:rPr>
              <a:t>Fomento do Emprego E Empreendedorismo</a:t>
            </a:r>
            <a:endParaRPr lang="pt-PT"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  <a:p>
            <a:pPr algn="just" defTabSz="914400" rtl="0">
              <a:spcBef>
                <a:spcPts val="30"/>
              </a:spcBef>
            </a:pPr>
            <a:endParaRPr sz="2100" kern="1200" dirty="0">
              <a:solidFill>
                <a:prstClr val="black"/>
              </a:solidFill>
              <a:latin typeface="Bookman Old Style" panose="02050604050505020204" pitchFamily="18" charset="0"/>
              <a:cs typeface="Arial MT"/>
            </a:endParaRPr>
          </a:p>
        </p:txBody>
      </p:sp>
    </p:spTree>
    <p:extLst>
      <p:ext uri="{BB962C8B-B14F-4D97-AF65-F5344CB8AC3E}">
        <p14:creationId xmlns:p14="http://schemas.microsoft.com/office/powerpoint/2010/main" val="140241679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4993</TotalTime>
  <Words>1026</Words>
  <Application>Microsoft Office PowerPoint</Application>
  <PresentationFormat>Personalizados</PresentationFormat>
  <Paragraphs>81</Paragraphs>
  <Slides>13</Slides>
  <Notes>8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13</vt:i4>
      </vt:variant>
    </vt:vector>
  </HeadingPairs>
  <TitlesOfParts>
    <vt:vector size="22" baseType="lpstr">
      <vt:lpstr>Aptos</vt:lpstr>
      <vt:lpstr>Arial</vt:lpstr>
      <vt:lpstr>Bookman Old Style</vt:lpstr>
      <vt:lpstr>Century Gothic</vt:lpstr>
      <vt:lpstr>Helvetica Light</vt:lpstr>
      <vt:lpstr>Helvetica Neue</vt:lpstr>
      <vt:lpstr>Segoe UI</vt:lpstr>
      <vt:lpstr>Wingdings</vt:lpstr>
      <vt:lpstr>Black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subject/>
  <dc:creator>Sabrina Torres</dc:creator>
  <cp:keywords/>
  <dc:description/>
  <cp:lastModifiedBy>Mauricio Bento</cp:lastModifiedBy>
  <cp:revision>163</cp:revision>
  <dcterms:modified xsi:type="dcterms:W3CDTF">2024-04-25T18:02:05Z</dcterms:modified>
  <cp:category/>
</cp:coreProperties>
</file>